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50" d="100"/>
          <a:sy n="50" d="100"/>
        </p:scale>
        <p:origin x="1260"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27-Oct-26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Internal source: INKOMPASS_2027_Nis_Job_Ad_Draft.docx.
Design reference and photography: user-provided INKOMPASS visual.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Internal source: INKOMPASS_2027_Nis_Job_Ad_Draft.docx.
Design reference: user-provided INKOMPASS visual.
[/Sources]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User-provided INKOMPASS application visual with QR code.
[/Sources]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D9ED0"/>
        </a:solidFill>
        <a:effectLst/>
      </p:bgPr>
    </p:bg>
    <p:spTree>
      <p:nvGrpSpPr>
        <p:cNvPr id="1" name=""/>
        <p:cNvGrpSpPr/>
        <p:nvPr/>
      </p:nvGrpSpPr>
      <p:grpSpPr>
        <a:xfrm>
          <a:off x="0" y="0"/>
          <a:ext cx="1" cy="1"/>
          <a:chOff x="0" y="0"/>
          <a:chExt cx="1" cy="1"/>
        </a:xfrm>
      </p:grpSpPr>
      <p:pic>
        <p:nvPicPr>
          <p:cNvPr id="2" name="Picture 1" descr="inkompass_new_cover_left.png"/>
          <p:cNvPicPr>
            <a:picLocks noChangeAspect="1"/>
          </p:cNvPicPr>
          <p:nvPr/>
        </p:nvPicPr>
        <p:blipFill>
          <a:blip r:embed="rId3"/>
          <a:stretch>
            <a:fillRect/>
          </a:stretch>
        </p:blipFill>
        <p:spPr>
          <a:xfrm>
            <a:off x="0" y="0"/>
            <a:ext cx="6446520" cy="6858000"/>
          </a:xfrm>
          <a:prstGeom prst="rect">
            <a:avLst/>
          </a:prstGeom>
        </p:spPr>
      </p:pic>
      <p:sp>
        <p:nvSpPr>
          <p:cNvPr id="3" name="Arc 2"/>
          <p:cNvSpPr/>
          <p:nvPr/>
        </p:nvSpPr>
        <p:spPr>
          <a:xfrm rot="420000">
            <a:off x="3703320" y="2926080"/>
            <a:ext cx="3246120" cy="2148840"/>
          </a:xfrm>
          <a:prstGeom prst="arc">
            <a:avLst/>
          </a:prstGeom>
          <a:noFill/>
          <a:ln w="152400">
            <a:solidFill>
              <a:srgbClr val="11C7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5925312" y="0"/>
            <a:ext cx="6272784" cy="6858000"/>
          </a:xfrm>
          <a:prstGeom prst="rect">
            <a:avLst/>
          </a:prstGeom>
          <a:solidFill>
            <a:srgbClr val="3D9E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84364" y="365760"/>
            <a:ext cx="2880360" cy="307777"/>
          </a:xfrm>
          <a:prstGeom prst="rect">
            <a:avLst/>
          </a:prstGeom>
          <a:noFill/>
        </p:spPr>
        <p:txBody>
          <a:bodyPr wrap="none" lIns="0" tIns="0" rIns="0" bIns="0" anchor="ctr">
            <a:spAutoFit/>
          </a:bodyPr>
          <a:lstStyle/>
          <a:p>
            <a:pPr algn="ctr"/>
            <a:r>
              <a:rPr sz="2000" b="1" dirty="0">
                <a:solidFill>
                  <a:srgbClr val="FFFFFF"/>
                </a:solidFill>
                <a:latin typeface="Arial"/>
              </a:rPr>
              <a:t>INKOMPASS 2027</a:t>
            </a:r>
          </a:p>
        </p:txBody>
      </p:sp>
      <p:sp>
        <p:nvSpPr>
          <p:cNvPr id="6" name="TextBox 5"/>
          <p:cNvSpPr txBox="1"/>
          <p:nvPr/>
        </p:nvSpPr>
        <p:spPr>
          <a:xfrm>
            <a:off x="6798564" y="1344168"/>
            <a:ext cx="4251960" cy="274320"/>
          </a:xfrm>
          <a:prstGeom prst="rect">
            <a:avLst/>
          </a:prstGeom>
          <a:noFill/>
        </p:spPr>
        <p:txBody>
          <a:bodyPr wrap="none" lIns="0" tIns="0" rIns="0" bIns="0" anchor="ctr">
            <a:spAutoFit/>
          </a:bodyPr>
          <a:lstStyle/>
          <a:p>
            <a:pPr algn="ctr"/>
            <a:r>
              <a:rPr sz="1650" b="1" dirty="0">
                <a:solidFill>
                  <a:srgbClr val="FFFFFF"/>
                </a:solidFill>
                <a:latin typeface="Arial"/>
              </a:rPr>
              <a:t>A 12-MONTH PAID INTERNSHIP IN NIŠ</a:t>
            </a:r>
          </a:p>
        </p:txBody>
      </p:sp>
      <p:sp>
        <p:nvSpPr>
          <p:cNvPr id="7" name="Rectangle 6"/>
          <p:cNvSpPr/>
          <p:nvPr/>
        </p:nvSpPr>
        <p:spPr>
          <a:xfrm>
            <a:off x="6565392" y="1792224"/>
            <a:ext cx="4160520" cy="50292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01484" y="914400"/>
            <a:ext cx="3246120" cy="169277"/>
          </a:xfrm>
          <a:prstGeom prst="rect">
            <a:avLst/>
          </a:prstGeom>
          <a:noFill/>
        </p:spPr>
        <p:txBody>
          <a:bodyPr wrap="none" lIns="0" tIns="0" rIns="0" bIns="0" anchor="ctr">
            <a:spAutoFit/>
          </a:bodyPr>
          <a:lstStyle/>
          <a:p>
            <a:pPr algn="ctr"/>
            <a:r>
              <a:rPr sz="850" b="0">
                <a:solidFill>
                  <a:srgbClr val="FFFFFF"/>
                </a:solidFill>
                <a:latin typeface="Arial"/>
              </a:rPr>
              <a:t>BY PHILIP MORRIS INTERNATIONAL</a:t>
            </a:r>
          </a:p>
        </p:txBody>
      </p:sp>
      <p:sp>
        <p:nvSpPr>
          <p:cNvPr id="9" name="TextBox 8"/>
          <p:cNvSpPr txBox="1"/>
          <p:nvPr/>
        </p:nvSpPr>
        <p:spPr>
          <a:xfrm>
            <a:off x="6556247" y="4513832"/>
            <a:ext cx="2181725" cy="461665"/>
          </a:xfrm>
          <a:prstGeom prst="rect">
            <a:avLst/>
          </a:prstGeom>
          <a:noFill/>
        </p:spPr>
        <p:txBody>
          <a:bodyPr wrap="square" lIns="0" tIns="0" rIns="0" bIns="0" anchor="ctr">
            <a:spAutoFit/>
          </a:bodyPr>
          <a:lstStyle/>
          <a:p>
            <a:pPr algn="l"/>
            <a:r>
              <a:rPr sz="1500" b="1" dirty="0">
                <a:solidFill>
                  <a:srgbClr val="FFFFFF"/>
                </a:solidFill>
                <a:latin typeface="Arial"/>
              </a:rPr>
              <a:t>REAL</a:t>
            </a:r>
            <a:br>
              <a:rPr dirty="0"/>
            </a:br>
            <a:r>
              <a:rPr sz="1500" b="1" dirty="0">
                <a:solidFill>
                  <a:srgbClr val="FFFFFF"/>
                </a:solidFill>
                <a:latin typeface="Arial"/>
              </a:rPr>
              <a:t>PROJECTS</a:t>
            </a:r>
          </a:p>
        </p:txBody>
      </p:sp>
      <p:sp>
        <p:nvSpPr>
          <p:cNvPr id="10" name="TextBox 9"/>
          <p:cNvSpPr txBox="1"/>
          <p:nvPr/>
        </p:nvSpPr>
        <p:spPr>
          <a:xfrm>
            <a:off x="8231994" y="4446465"/>
            <a:ext cx="1298448" cy="630936"/>
          </a:xfrm>
          <a:prstGeom prst="rect">
            <a:avLst/>
          </a:prstGeom>
          <a:noFill/>
        </p:spPr>
        <p:txBody>
          <a:bodyPr wrap="none" lIns="0" tIns="0" rIns="0" bIns="0" anchor="ctr">
            <a:spAutoFit/>
          </a:bodyPr>
          <a:lstStyle/>
          <a:p>
            <a:pPr algn="l"/>
            <a:r>
              <a:rPr sz="1500" b="1" dirty="0">
                <a:solidFill>
                  <a:srgbClr val="FFFFFF"/>
                </a:solidFill>
                <a:latin typeface="Arial"/>
              </a:rPr>
              <a:t>MENTORSHIP</a:t>
            </a:r>
          </a:p>
        </p:txBody>
      </p:sp>
      <p:sp>
        <p:nvSpPr>
          <p:cNvPr id="11" name="TextBox 10"/>
          <p:cNvSpPr txBox="1"/>
          <p:nvPr/>
        </p:nvSpPr>
        <p:spPr>
          <a:xfrm>
            <a:off x="10169951" y="4433210"/>
            <a:ext cx="1417320" cy="630936"/>
          </a:xfrm>
          <a:prstGeom prst="rect">
            <a:avLst/>
          </a:prstGeom>
          <a:noFill/>
        </p:spPr>
        <p:txBody>
          <a:bodyPr wrap="none" lIns="0" tIns="0" rIns="0" bIns="0" anchor="ctr">
            <a:spAutoFit/>
          </a:bodyPr>
          <a:lstStyle/>
          <a:p>
            <a:pPr algn="l"/>
            <a:r>
              <a:rPr sz="1500" b="1" dirty="0">
                <a:solidFill>
                  <a:srgbClr val="FFFFFF"/>
                </a:solidFill>
                <a:latin typeface="Arial"/>
              </a:rPr>
              <a:t>HANDS-ON</a:t>
            </a:r>
            <a:br>
              <a:rPr dirty="0"/>
            </a:br>
            <a:r>
              <a:rPr sz="1500" b="1" dirty="0">
                <a:solidFill>
                  <a:srgbClr val="FFFFFF"/>
                </a:solidFill>
                <a:latin typeface="Arial"/>
              </a:rPr>
              <a:t>EXPERIENCE</a:t>
            </a:r>
          </a:p>
        </p:txBody>
      </p:sp>
      <p:sp>
        <p:nvSpPr>
          <p:cNvPr id="12" name="Rectangle 11"/>
          <p:cNvSpPr/>
          <p:nvPr/>
        </p:nvSpPr>
        <p:spPr>
          <a:xfrm>
            <a:off x="8019865" y="4461200"/>
            <a:ext cx="16459" cy="566928"/>
          </a:xfrm>
          <a:prstGeom prst="rect">
            <a:avLst/>
          </a:prstGeom>
          <a:solidFill>
            <a:srgbClr val="DC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9702115" y="4446465"/>
            <a:ext cx="16459" cy="566928"/>
          </a:xfrm>
          <a:prstGeom prst="rect">
            <a:avLst/>
          </a:prstGeom>
          <a:solidFill>
            <a:srgbClr val="DC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212584" y="5328476"/>
            <a:ext cx="5636615" cy="45719"/>
          </a:xfrm>
          <a:prstGeom prst="rect">
            <a:avLst/>
          </a:prstGeom>
          <a:solidFill>
            <a:srgbClr val="DC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92908" y="6078639"/>
            <a:ext cx="2806794" cy="292388"/>
          </a:xfrm>
          <a:prstGeom prst="rect">
            <a:avLst/>
          </a:prstGeom>
          <a:noFill/>
        </p:spPr>
        <p:txBody>
          <a:bodyPr wrap="none" lIns="0" tIns="0" rIns="0" bIns="0" anchor="ctr">
            <a:spAutoFit/>
          </a:bodyPr>
          <a:lstStyle/>
          <a:p>
            <a:pPr algn="ctr"/>
            <a:r>
              <a:rPr sz="1900" b="1" dirty="0">
                <a:solidFill>
                  <a:srgbClr val="FFFFFF"/>
                </a:solidFill>
                <a:latin typeface="Arial"/>
              </a:rPr>
              <a:t>START YOUR JOURNEY</a:t>
            </a:r>
          </a:p>
        </p:txBody>
      </p:sp>
      <p:sp>
        <p:nvSpPr>
          <p:cNvPr id="17" name="TextBox 16"/>
          <p:cNvSpPr txBox="1"/>
          <p:nvPr/>
        </p:nvSpPr>
        <p:spPr>
          <a:xfrm>
            <a:off x="8224251" y="6383413"/>
            <a:ext cx="2196114" cy="200055"/>
          </a:xfrm>
          <a:prstGeom prst="rect">
            <a:avLst/>
          </a:prstGeom>
          <a:noFill/>
        </p:spPr>
        <p:txBody>
          <a:bodyPr wrap="none" lIns="0" tIns="0" rIns="0" bIns="0" anchor="ctr">
            <a:spAutoFit/>
          </a:bodyPr>
          <a:lstStyle/>
          <a:p>
            <a:pPr algn="ctr"/>
            <a:r>
              <a:rPr sz="1300" b="1" dirty="0">
                <a:solidFill>
                  <a:srgbClr val="DCF7FA"/>
                </a:solidFill>
                <a:latin typeface="Arial"/>
              </a:rPr>
              <a:t>STARTS 1 FEBRUARY 2027</a:t>
            </a:r>
          </a:p>
        </p:txBody>
      </p:sp>
      <p:sp>
        <p:nvSpPr>
          <p:cNvPr id="18" name="Rounded Rectangle 17"/>
          <p:cNvSpPr/>
          <p:nvPr/>
        </p:nvSpPr>
        <p:spPr>
          <a:xfrm>
            <a:off x="6373368" y="2193745"/>
            <a:ext cx="5102352" cy="1664208"/>
          </a:xfrm>
          <a:prstGeom prst="roundRect">
            <a:avLst>
              <a:gd name="adj" fmla="val 12000"/>
            </a:avLst>
          </a:prstGeom>
          <a:solidFill>
            <a:srgbClr val="FFF4CC"/>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wrap="square" lIns="310896" tIns="164592" rIns="310896" bIns="137160" rtlCol="0" anchor="ctr"/>
          <a:lstStyle/>
          <a:p>
            <a:pPr algn="ctr">
              <a:spcAft>
                <a:spcPts val="800"/>
              </a:spcAft>
            </a:pPr>
            <a:r>
              <a:rPr sz="1100" b="1" dirty="0">
                <a:solidFill>
                  <a:srgbClr val="173F86"/>
                </a:solidFill>
                <a:latin typeface="Arial"/>
              </a:rPr>
              <a:t>ABOUT INKOMPASS</a:t>
            </a:r>
          </a:p>
          <a:p>
            <a:pPr algn="ctr">
              <a:lnSpc>
                <a:spcPct val="108000"/>
              </a:lnSpc>
            </a:pPr>
            <a:r>
              <a:rPr sz="1040" dirty="0">
                <a:solidFill>
                  <a:srgbClr val="2D4153"/>
                </a:solidFill>
                <a:latin typeface="Arial"/>
              </a:rPr>
              <a:t>Become part of a modern manufacturing environment where you can learn alongside experienced colleagues, contribute your ideas and develop practical skills. Explore how different teams work together, connect your academic knowledge with everyday business and discover where your strengths can make an impact.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chemeClr val="accent4">
            <a:lumMod val="20000"/>
            <a:lumOff val="80000"/>
            <a:alpha val="53000"/>
          </a:schemeClr>
        </a:solidFill>
        <a:effectLst/>
      </p:bgPr>
    </p:bg>
    <p:spTree>
      <p:nvGrpSpPr>
        <p:cNvPr id="1" name=""/>
        <p:cNvGrpSpPr/>
        <p:nvPr/>
      </p:nvGrpSpPr>
      <p:grpSpPr>
        <a:xfrm>
          <a:off x="0" y="0"/>
          <a:ext cx="1" cy="1"/>
          <a:chOff x="0" y="0"/>
          <a:chExt cx="1" cy="1"/>
        </a:xfrm>
      </p:grpSpPr>
      <p:sp>
        <p:nvSpPr>
          <p:cNvPr id="2" name="Shape 0"/>
          <p:cNvSpPr/>
          <p:nvPr/>
        </p:nvSpPr>
        <p:spPr>
          <a:xfrm>
            <a:off x="0" y="0"/>
            <a:ext cx="12198096" cy="1261872"/>
          </a:xfrm>
          <a:prstGeom prst="rect">
            <a:avLst/>
          </a:prstGeom>
          <a:solidFill>
            <a:srgbClr val="3D9ED0"/>
          </a:solidFill>
          <a:ln w="12700">
            <a:solidFill>
              <a:srgbClr val="3D9ED0"/>
            </a:solidFill>
            <a:prstDash val="solid"/>
          </a:ln>
        </p:spPr>
        <p:txBody>
          <a:bodyPr/>
          <a:lstStyle/>
          <a:p>
            <a:endParaRPr/>
          </a:p>
        </p:txBody>
      </p:sp>
      <p:sp>
        <p:nvSpPr>
          <p:cNvPr id="4" name="Text 1"/>
          <p:cNvSpPr/>
          <p:nvPr/>
        </p:nvSpPr>
        <p:spPr>
          <a:xfrm>
            <a:off x="2331720" y="438912"/>
            <a:ext cx="9476232" cy="438912"/>
          </a:xfrm>
          <a:prstGeom prst="rect">
            <a:avLst/>
          </a:prstGeom>
          <a:noFill/>
          <a:ln/>
        </p:spPr>
        <p:txBody>
          <a:bodyPr wrap="square" lIns="0" tIns="0" rIns="0" bIns="0" rtlCol="0" anchor="ctr">
            <a:normAutofit/>
          </a:bodyPr>
          <a:lstStyle/>
          <a:p>
            <a:pPr marL="0" indent="0" algn="just">
              <a:buNone/>
            </a:pPr>
            <a:r>
              <a:rPr lang="en-US" sz="2500" b="1" dirty="0">
                <a:solidFill>
                  <a:srgbClr val="FFFFFF"/>
                </a:solidFill>
              </a:rPr>
              <a:t> E X P L O R E   T H E  </a:t>
            </a:r>
            <a:r>
              <a:rPr lang="sr-Latn-BA" sz="2500" b="1" dirty="0">
                <a:solidFill>
                  <a:srgbClr val="FFFFFF"/>
                </a:solidFill>
              </a:rPr>
              <a:t> </a:t>
            </a:r>
            <a:r>
              <a:rPr lang="en-US" sz="2500" b="1" dirty="0">
                <a:solidFill>
                  <a:srgbClr val="FFFFFF"/>
                </a:solidFill>
              </a:rPr>
              <a:t>O P </a:t>
            </a:r>
            <a:r>
              <a:rPr lang="en-US" sz="2500" b="1" dirty="0" err="1">
                <a:solidFill>
                  <a:srgbClr val="FFFFFF"/>
                </a:solidFill>
              </a:rPr>
              <a:t>P</a:t>
            </a:r>
            <a:r>
              <a:rPr lang="en-US" sz="2500" b="1" dirty="0">
                <a:solidFill>
                  <a:srgbClr val="FFFFFF"/>
                </a:solidFill>
              </a:rPr>
              <a:t> O R T U N I T I E S</a:t>
            </a:r>
            <a:endParaRPr lang="en-US" sz="2500" dirty="0"/>
          </a:p>
        </p:txBody>
      </p:sp>
      <p:sp>
        <p:nvSpPr>
          <p:cNvPr id="24" name="Shape 21"/>
          <p:cNvSpPr/>
          <p:nvPr/>
        </p:nvSpPr>
        <p:spPr>
          <a:xfrm>
            <a:off x="8058912" y="1801368"/>
            <a:ext cx="3520440" cy="4069080"/>
          </a:xfrm>
          <a:prstGeom prst="roundRect">
            <a:avLst>
              <a:gd name="adj" fmla="val 2078"/>
            </a:avLst>
          </a:prstGeom>
          <a:solidFill>
            <a:srgbClr val="3D9ED0"/>
          </a:solidFill>
          <a:ln w="12700">
            <a:solidFill>
              <a:srgbClr val="3D9ED0"/>
            </a:solidFill>
            <a:prstDash val="solid"/>
          </a:ln>
        </p:spPr>
        <p:txBody>
          <a:bodyPr/>
          <a:lstStyle/>
          <a:p>
            <a:endParaRPr/>
          </a:p>
        </p:txBody>
      </p:sp>
      <p:sp>
        <p:nvSpPr>
          <p:cNvPr id="25" name="Text 22"/>
          <p:cNvSpPr/>
          <p:nvPr/>
        </p:nvSpPr>
        <p:spPr>
          <a:xfrm>
            <a:off x="8412480" y="1975104"/>
            <a:ext cx="2697480" cy="320040"/>
          </a:xfrm>
          <a:prstGeom prst="rect">
            <a:avLst/>
          </a:prstGeom>
          <a:noFill/>
          <a:ln/>
        </p:spPr>
        <p:txBody>
          <a:bodyPr wrap="square" lIns="0" tIns="0" rIns="0" bIns="0" rtlCol="0" anchor="ctr"/>
          <a:lstStyle/>
          <a:p>
            <a:pPr marL="0" indent="0" algn="ctr">
              <a:buNone/>
            </a:pPr>
            <a:r>
              <a:rPr lang="en-US" sz="1800" b="1" dirty="0">
                <a:solidFill>
                  <a:srgbClr val="FFFFFF"/>
                </a:solidFill>
              </a:rPr>
              <a:t>COULD THIS BE YOU?</a:t>
            </a:r>
            <a:endParaRPr lang="en-US" sz="1500" dirty="0"/>
          </a:p>
        </p:txBody>
      </p:sp>
      <p:sp>
        <p:nvSpPr>
          <p:cNvPr id="26" name="Shape 23"/>
          <p:cNvSpPr/>
          <p:nvPr/>
        </p:nvSpPr>
        <p:spPr>
          <a:xfrm>
            <a:off x="8366760" y="2679192"/>
            <a:ext cx="146304" cy="146304"/>
          </a:xfrm>
          <a:prstGeom prst="ellipse">
            <a:avLst/>
          </a:prstGeom>
          <a:solidFill>
            <a:srgbClr val="11C7CF"/>
          </a:solidFill>
          <a:ln w="12700">
            <a:solidFill>
              <a:srgbClr val="11C7CF"/>
            </a:solidFill>
            <a:prstDash val="solid"/>
          </a:ln>
        </p:spPr>
        <p:txBody>
          <a:bodyPr/>
          <a:lstStyle/>
          <a:p>
            <a:endParaRPr/>
          </a:p>
        </p:txBody>
      </p:sp>
      <p:sp>
        <p:nvSpPr>
          <p:cNvPr id="27" name="Text 24"/>
          <p:cNvSpPr/>
          <p:nvPr/>
        </p:nvSpPr>
        <p:spPr>
          <a:xfrm>
            <a:off x="8613648" y="2633472"/>
            <a:ext cx="2514600" cy="356616"/>
          </a:xfrm>
          <a:prstGeom prst="rect">
            <a:avLst/>
          </a:prstGeom>
          <a:noFill/>
          <a:ln/>
        </p:spPr>
        <p:txBody>
          <a:bodyPr wrap="square" lIns="0" tIns="0" rIns="0" bIns="0" rtlCol="0" anchor="ctr">
            <a:normAutofit/>
          </a:bodyPr>
          <a:lstStyle/>
          <a:p>
            <a:pPr marL="0" indent="0">
              <a:buNone/>
            </a:pPr>
            <a:r>
              <a:rPr lang="en-US" sz="1450" dirty="0">
                <a:solidFill>
                  <a:srgbClr val="FFFFFF"/>
                </a:solidFill>
              </a:rPr>
              <a:t>Final-year Bachelor’s students</a:t>
            </a:r>
            <a:endParaRPr lang="en-US" sz="1250" dirty="0"/>
          </a:p>
        </p:txBody>
      </p:sp>
      <p:sp>
        <p:nvSpPr>
          <p:cNvPr id="28" name="Shape 25"/>
          <p:cNvSpPr/>
          <p:nvPr/>
        </p:nvSpPr>
        <p:spPr>
          <a:xfrm>
            <a:off x="8366760" y="3191256"/>
            <a:ext cx="146304" cy="146304"/>
          </a:xfrm>
          <a:prstGeom prst="ellipse">
            <a:avLst/>
          </a:prstGeom>
          <a:solidFill>
            <a:srgbClr val="11C7CF"/>
          </a:solidFill>
          <a:ln w="12700">
            <a:solidFill>
              <a:srgbClr val="11C7CF"/>
            </a:solidFill>
            <a:prstDash val="solid"/>
          </a:ln>
        </p:spPr>
        <p:txBody>
          <a:bodyPr/>
          <a:lstStyle/>
          <a:p>
            <a:endParaRPr/>
          </a:p>
        </p:txBody>
      </p:sp>
      <p:sp>
        <p:nvSpPr>
          <p:cNvPr id="29" name="Text 26"/>
          <p:cNvSpPr/>
          <p:nvPr/>
        </p:nvSpPr>
        <p:spPr>
          <a:xfrm>
            <a:off x="8613648" y="3145536"/>
            <a:ext cx="2514600" cy="356616"/>
          </a:xfrm>
          <a:prstGeom prst="rect">
            <a:avLst/>
          </a:prstGeom>
          <a:noFill/>
          <a:ln/>
        </p:spPr>
        <p:txBody>
          <a:bodyPr wrap="square" lIns="0" tIns="0" rIns="0" bIns="0" rtlCol="0" anchor="ctr">
            <a:normAutofit/>
          </a:bodyPr>
          <a:lstStyle/>
          <a:p>
            <a:pPr marL="0" indent="0">
              <a:buNone/>
            </a:pPr>
            <a:r>
              <a:rPr lang="en-US" sz="1450" dirty="0">
                <a:solidFill>
                  <a:srgbClr val="FFFFFF"/>
                </a:solidFill>
              </a:rPr>
              <a:t>Master’s students</a:t>
            </a:r>
            <a:endParaRPr lang="en-US" sz="1250" dirty="0"/>
          </a:p>
        </p:txBody>
      </p:sp>
      <p:sp>
        <p:nvSpPr>
          <p:cNvPr id="30" name="Shape 27"/>
          <p:cNvSpPr/>
          <p:nvPr/>
        </p:nvSpPr>
        <p:spPr>
          <a:xfrm>
            <a:off x="8366760" y="3703320"/>
            <a:ext cx="146304" cy="146304"/>
          </a:xfrm>
          <a:prstGeom prst="ellipse">
            <a:avLst/>
          </a:prstGeom>
          <a:solidFill>
            <a:srgbClr val="11C7CF"/>
          </a:solidFill>
          <a:ln w="12700">
            <a:solidFill>
              <a:srgbClr val="11C7CF"/>
            </a:solidFill>
            <a:prstDash val="solid"/>
          </a:ln>
        </p:spPr>
        <p:txBody>
          <a:bodyPr/>
          <a:lstStyle/>
          <a:p>
            <a:endParaRPr/>
          </a:p>
        </p:txBody>
      </p:sp>
      <p:sp>
        <p:nvSpPr>
          <p:cNvPr id="31" name="Text 28"/>
          <p:cNvSpPr/>
          <p:nvPr/>
        </p:nvSpPr>
        <p:spPr>
          <a:xfrm>
            <a:off x="8613648" y="3657600"/>
            <a:ext cx="2514600" cy="356616"/>
          </a:xfrm>
          <a:prstGeom prst="rect">
            <a:avLst/>
          </a:prstGeom>
          <a:noFill/>
          <a:ln/>
        </p:spPr>
        <p:txBody>
          <a:bodyPr wrap="square" lIns="0" tIns="0" rIns="0" bIns="0" rtlCol="0" anchor="ctr">
            <a:normAutofit/>
          </a:bodyPr>
          <a:lstStyle/>
          <a:p>
            <a:pPr marL="0" indent="0">
              <a:buNone/>
            </a:pPr>
            <a:r>
              <a:rPr lang="en-US" sz="1450" dirty="0">
                <a:solidFill>
                  <a:srgbClr val="FFFFFF"/>
                </a:solidFill>
              </a:rPr>
              <a:t>Recent graduates</a:t>
            </a:r>
            <a:endParaRPr lang="en-US" sz="1250" dirty="0"/>
          </a:p>
        </p:txBody>
      </p:sp>
      <p:sp>
        <p:nvSpPr>
          <p:cNvPr id="32" name="Shape 29"/>
          <p:cNvSpPr/>
          <p:nvPr/>
        </p:nvSpPr>
        <p:spPr>
          <a:xfrm>
            <a:off x="8366760" y="4215384"/>
            <a:ext cx="146304" cy="146304"/>
          </a:xfrm>
          <a:prstGeom prst="ellipse">
            <a:avLst/>
          </a:prstGeom>
          <a:solidFill>
            <a:srgbClr val="11C7CF"/>
          </a:solidFill>
          <a:ln w="12700">
            <a:solidFill>
              <a:srgbClr val="11C7CF"/>
            </a:solidFill>
            <a:prstDash val="solid"/>
          </a:ln>
        </p:spPr>
        <p:txBody>
          <a:bodyPr/>
          <a:lstStyle/>
          <a:p>
            <a:endParaRPr/>
          </a:p>
        </p:txBody>
      </p:sp>
      <p:sp>
        <p:nvSpPr>
          <p:cNvPr id="33" name="Text 30"/>
          <p:cNvSpPr/>
          <p:nvPr/>
        </p:nvSpPr>
        <p:spPr>
          <a:xfrm>
            <a:off x="8613648" y="4169664"/>
            <a:ext cx="2514600" cy="356616"/>
          </a:xfrm>
          <a:prstGeom prst="rect">
            <a:avLst/>
          </a:prstGeom>
          <a:noFill/>
          <a:ln/>
        </p:spPr>
        <p:txBody>
          <a:bodyPr wrap="square" lIns="0" tIns="0" rIns="0" bIns="0" rtlCol="0" anchor="ctr">
            <a:normAutofit/>
          </a:bodyPr>
          <a:lstStyle/>
          <a:p>
            <a:pPr marL="0" indent="0">
              <a:buNone/>
            </a:pPr>
            <a:r>
              <a:rPr lang="en-US" sz="1450" dirty="0">
                <a:solidFill>
                  <a:srgbClr val="FFFFFF"/>
                </a:solidFill>
              </a:rPr>
              <a:t>Good command of English</a:t>
            </a:r>
            <a:endParaRPr lang="en-US" sz="1250" dirty="0"/>
          </a:p>
        </p:txBody>
      </p:sp>
      <p:sp>
        <p:nvSpPr>
          <p:cNvPr id="34" name="Shape 31"/>
          <p:cNvSpPr/>
          <p:nvPr/>
        </p:nvSpPr>
        <p:spPr>
          <a:xfrm>
            <a:off x="8366760" y="4727448"/>
            <a:ext cx="146304" cy="146304"/>
          </a:xfrm>
          <a:prstGeom prst="ellipse">
            <a:avLst/>
          </a:prstGeom>
          <a:solidFill>
            <a:srgbClr val="11C7CF"/>
          </a:solidFill>
          <a:ln w="12700">
            <a:solidFill>
              <a:srgbClr val="11C7CF"/>
            </a:solidFill>
            <a:prstDash val="solid"/>
          </a:ln>
        </p:spPr>
        <p:txBody>
          <a:bodyPr/>
          <a:lstStyle/>
          <a:p>
            <a:endParaRPr/>
          </a:p>
        </p:txBody>
      </p:sp>
      <p:sp>
        <p:nvSpPr>
          <p:cNvPr id="35" name="Text 32"/>
          <p:cNvSpPr/>
          <p:nvPr/>
        </p:nvSpPr>
        <p:spPr>
          <a:xfrm>
            <a:off x="8613648" y="4681728"/>
            <a:ext cx="2514600" cy="356616"/>
          </a:xfrm>
          <a:prstGeom prst="rect">
            <a:avLst/>
          </a:prstGeom>
          <a:noFill/>
          <a:ln/>
        </p:spPr>
        <p:txBody>
          <a:bodyPr wrap="square" lIns="0" tIns="0" rIns="0" bIns="0" rtlCol="0" anchor="ctr">
            <a:normAutofit fontScale="92500" lnSpcReduction="10000"/>
          </a:bodyPr>
          <a:lstStyle/>
          <a:p>
            <a:pPr marL="0" indent="0">
              <a:buNone/>
            </a:pPr>
            <a:r>
              <a:rPr lang="en-US" sz="1450" dirty="0">
                <a:solidFill>
                  <a:srgbClr val="FFFFFF"/>
                </a:solidFill>
              </a:rPr>
              <a:t>Curious, proactive and ready to learn</a:t>
            </a:r>
            <a:endParaRPr lang="en-US" sz="1250" dirty="0"/>
          </a:p>
        </p:txBody>
      </p:sp>
      <p:sp>
        <p:nvSpPr>
          <p:cNvPr id="36" name="TextBox 35"/>
          <p:cNvSpPr txBox="1"/>
          <p:nvPr/>
        </p:nvSpPr>
        <p:spPr>
          <a:xfrm>
            <a:off x="658368" y="1417320"/>
            <a:ext cx="6510528" cy="365760"/>
          </a:xfrm>
          <a:prstGeom prst="rect">
            <a:avLst/>
          </a:prstGeom>
          <a:noFill/>
        </p:spPr>
        <p:txBody>
          <a:bodyPr wrap="none" lIns="0" tIns="0" rIns="0" bIns="0" anchor="ctr">
            <a:spAutoFit/>
          </a:bodyPr>
          <a:lstStyle/>
          <a:p>
            <a:pPr algn="l"/>
            <a:r>
              <a:rPr sz="1900" b="1" dirty="0">
                <a:solidFill>
                  <a:srgbClr val="173F86"/>
                </a:solidFill>
                <a:latin typeface="Arial"/>
              </a:rPr>
              <a:t>Find the area that fits your interests</a:t>
            </a:r>
          </a:p>
        </p:txBody>
      </p:sp>
      <p:sp>
        <p:nvSpPr>
          <p:cNvPr id="37" name="TextBox 36"/>
          <p:cNvSpPr txBox="1"/>
          <p:nvPr/>
        </p:nvSpPr>
        <p:spPr>
          <a:xfrm>
            <a:off x="658368" y="1851492"/>
            <a:ext cx="3744615" cy="192360"/>
          </a:xfrm>
          <a:prstGeom prst="rect">
            <a:avLst/>
          </a:prstGeom>
          <a:noFill/>
        </p:spPr>
        <p:txBody>
          <a:bodyPr wrap="none" lIns="0" tIns="0" rIns="0" bIns="0" anchor="ctr">
            <a:spAutoFit/>
          </a:bodyPr>
          <a:lstStyle/>
          <a:p>
            <a:pPr algn="l"/>
            <a:r>
              <a:rPr sz="1250" b="0" dirty="0">
                <a:solidFill>
                  <a:srgbClr val="2D4153"/>
                </a:solidFill>
                <a:latin typeface="Arial"/>
              </a:rPr>
              <a:t>Nine teams across our Ni</a:t>
            </a:r>
            <a:r>
              <a:rPr lang="sr-Latn-BA" sz="1250" b="0" dirty="0">
                <a:solidFill>
                  <a:srgbClr val="2D4153"/>
                </a:solidFill>
                <a:latin typeface="Arial"/>
              </a:rPr>
              <a:t>s</a:t>
            </a:r>
            <a:r>
              <a:rPr sz="1250" b="0" dirty="0">
                <a:solidFill>
                  <a:srgbClr val="2D4153"/>
                </a:solidFill>
                <a:latin typeface="Arial"/>
              </a:rPr>
              <a:t> manufacturing operations</a:t>
            </a:r>
          </a:p>
        </p:txBody>
      </p:sp>
      <p:sp>
        <p:nvSpPr>
          <p:cNvPr id="38" name="Rectangle 37"/>
          <p:cNvSpPr/>
          <p:nvPr/>
        </p:nvSpPr>
        <p:spPr>
          <a:xfrm>
            <a:off x="658368" y="2368296"/>
            <a:ext cx="54864" cy="530352"/>
          </a:xfrm>
          <a:prstGeom prst="rect">
            <a:avLst/>
          </a:prstGeom>
          <a:solidFill>
            <a:srgbClr val="11C7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822959" y="2331720"/>
            <a:ext cx="1874519" cy="228600"/>
          </a:xfrm>
          <a:prstGeom prst="rect">
            <a:avLst/>
          </a:prstGeom>
          <a:noFill/>
        </p:spPr>
        <p:txBody>
          <a:bodyPr wrap="none" lIns="0" tIns="0" rIns="0" bIns="0" anchor="ctr">
            <a:spAutoFit/>
          </a:bodyPr>
          <a:lstStyle/>
          <a:p>
            <a:pPr algn="l"/>
            <a:r>
              <a:rPr sz="1120" b="1">
                <a:solidFill>
                  <a:srgbClr val="173F86"/>
                </a:solidFill>
                <a:latin typeface="Arial"/>
              </a:rPr>
              <a:t>PRODUCTION</a:t>
            </a:r>
          </a:p>
        </p:txBody>
      </p:sp>
      <p:sp>
        <p:nvSpPr>
          <p:cNvPr id="40" name="TextBox 39"/>
          <p:cNvSpPr txBox="1"/>
          <p:nvPr/>
        </p:nvSpPr>
        <p:spPr>
          <a:xfrm>
            <a:off x="822959" y="2713424"/>
            <a:ext cx="1944443" cy="169277"/>
          </a:xfrm>
          <a:prstGeom prst="rect">
            <a:avLst/>
          </a:prstGeom>
          <a:noFill/>
        </p:spPr>
        <p:txBody>
          <a:bodyPr wrap="none" lIns="0" tIns="0" rIns="0" bIns="0" anchor="ctr">
            <a:spAutoFit/>
          </a:bodyPr>
          <a:lstStyle/>
          <a:p>
            <a:pPr algn="l"/>
            <a:r>
              <a:rPr sz="1100" b="0" dirty="0">
                <a:solidFill>
                  <a:srgbClr val="2D4153"/>
                </a:solidFill>
                <a:latin typeface="Arial"/>
              </a:rPr>
              <a:t>Daily manufacturing operations</a:t>
            </a:r>
          </a:p>
        </p:txBody>
      </p:sp>
      <p:sp>
        <p:nvSpPr>
          <p:cNvPr id="41" name="Rectangle 40"/>
          <p:cNvSpPr/>
          <p:nvPr/>
        </p:nvSpPr>
        <p:spPr>
          <a:xfrm>
            <a:off x="2907792" y="2368296"/>
            <a:ext cx="54864" cy="530352"/>
          </a:xfrm>
          <a:prstGeom prst="rect">
            <a:avLst/>
          </a:prstGeom>
          <a:solidFill>
            <a:srgbClr val="11C7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3072384" y="2331720"/>
            <a:ext cx="1874519" cy="228600"/>
          </a:xfrm>
          <a:prstGeom prst="rect">
            <a:avLst/>
          </a:prstGeom>
          <a:noFill/>
        </p:spPr>
        <p:txBody>
          <a:bodyPr wrap="none" lIns="0" tIns="0" rIns="0" bIns="0" anchor="ctr">
            <a:spAutoFit/>
          </a:bodyPr>
          <a:lstStyle/>
          <a:p>
            <a:pPr algn="l"/>
            <a:r>
              <a:rPr sz="1120" b="1" dirty="0">
                <a:solidFill>
                  <a:srgbClr val="173F86"/>
                </a:solidFill>
                <a:latin typeface="Arial"/>
              </a:rPr>
              <a:t>OPEN+</a:t>
            </a:r>
          </a:p>
        </p:txBody>
      </p:sp>
      <p:sp>
        <p:nvSpPr>
          <p:cNvPr id="43" name="TextBox 42"/>
          <p:cNvSpPr txBox="1"/>
          <p:nvPr/>
        </p:nvSpPr>
        <p:spPr>
          <a:xfrm>
            <a:off x="3072384" y="2705730"/>
            <a:ext cx="1703993" cy="184666"/>
          </a:xfrm>
          <a:prstGeom prst="rect">
            <a:avLst/>
          </a:prstGeom>
          <a:noFill/>
        </p:spPr>
        <p:txBody>
          <a:bodyPr wrap="none" lIns="0" tIns="0" rIns="0" bIns="0" anchor="ctr">
            <a:spAutoFit/>
          </a:bodyPr>
          <a:lstStyle/>
          <a:p>
            <a:pPr algn="l"/>
            <a:r>
              <a:rPr sz="1200" b="0" dirty="0">
                <a:solidFill>
                  <a:srgbClr val="2D4153"/>
                </a:solidFill>
                <a:latin typeface="Arial"/>
              </a:rPr>
              <a:t>Continuous improvement</a:t>
            </a:r>
          </a:p>
        </p:txBody>
      </p:sp>
      <p:sp>
        <p:nvSpPr>
          <p:cNvPr id="44" name="Rectangle 43"/>
          <p:cNvSpPr/>
          <p:nvPr/>
        </p:nvSpPr>
        <p:spPr>
          <a:xfrm>
            <a:off x="5157216" y="2368296"/>
            <a:ext cx="54864" cy="530352"/>
          </a:xfrm>
          <a:prstGeom prst="rect">
            <a:avLst/>
          </a:prstGeom>
          <a:solidFill>
            <a:srgbClr val="11C7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5321807" y="2331720"/>
            <a:ext cx="1874519" cy="228600"/>
          </a:xfrm>
          <a:prstGeom prst="rect">
            <a:avLst/>
          </a:prstGeom>
          <a:noFill/>
        </p:spPr>
        <p:txBody>
          <a:bodyPr wrap="none" lIns="0" tIns="0" rIns="0" bIns="0" anchor="ctr">
            <a:spAutoFit/>
          </a:bodyPr>
          <a:lstStyle/>
          <a:p>
            <a:pPr algn="l"/>
            <a:r>
              <a:rPr sz="1120" b="1">
                <a:solidFill>
                  <a:srgbClr val="173F86"/>
                </a:solidFill>
                <a:latin typeface="Arial"/>
              </a:rPr>
              <a:t>QUALITY</a:t>
            </a:r>
          </a:p>
        </p:txBody>
      </p:sp>
      <p:sp>
        <p:nvSpPr>
          <p:cNvPr id="46" name="TextBox 45"/>
          <p:cNvSpPr txBox="1"/>
          <p:nvPr/>
        </p:nvSpPr>
        <p:spPr>
          <a:xfrm>
            <a:off x="5321807" y="2705730"/>
            <a:ext cx="2160848" cy="184666"/>
          </a:xfrm>
          <a:prstGeom prst="rect">
            <a:avLst/>
          </a:prstGeom>
          <a:noFill/>
        </p:spPr>
        <p:txBody>
          <a:bodyPr wrap="none" lIns="0" tIns="0" rIns="0" bIns="0" anchor="ctr">
            <a:spAutoFit/>
          </a:bodyPr>
          <a:lstStyle/>
          <a:p>
            <a:pPr algn="l"/>
            <a:r>
              <a:rPr sz="1200" b="0" dirty="0">
                <a:solidFill>
                  <a:srgbClr val="2D4153"/>
                </a:solidFill>
                <a:latin typeface="Arial"/>
              </a:rPr>
              <a:t>Quality systems &amp; improvement</a:t>
            </a:r>
          </a:p>
        </p:txBody>
      </p:sp>
      <p:sp>
        <p:nvSpPr>
          <p:cNvPr id="47" name="Rectangle 46"/>
          <p:cNvSpPr/>
          <p:nvPr/>
        </p:nvSpPr>
        <p:spPr>
          <a:xfrm>
            <a:off x="658368" y="3355848"/>
            <a:ext cx="54864" cy="530352"/>
          </a:xfrm>
          <a:prstGeom prst="rect">
            <a:avLst/>
          </a:prstGeom>
          <a:solidFill>
            <a:srgbClr val="11C7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822959" y="3319272"/>
            <a:ext cx="1874519" cy="228600"/>
          </a:xfrm>
          <a:prstGeom prst="rect">
            <a:avLst/>
          </a:prstGeom>
          <a:noFill/>
        </p:spPr>
        <p:txBody>
          <a:bodyPr wrap="none" lIns="0" tIns="0" rIns="0" bIns="0" anchor="ctr">
            <a:spAutoFit/>
          </a:bodyPr>
          <a:lstStyle/>
          <a:p>
            <a:pPr algn="l"/>
            <a:r>
              <a:rPr sz="1120" b="1">
                <a:solidFill>
                  <a:srgbClr val="173F86"/>
                </a:solidFill>
                <a:latin typeface="Arial"/>
              </a:rPr>
              <a:t>ENGINEERING</a:t>
            </a:r>
          </a:p>
        </p:txBody>
      </p:sp>
      <p:sp>
        <p:nvSpPr>
          <p:cNvPr id="49" name="TextBox 48"/>
          <p:cNvSpPr txBox="1"/>
          <p:nvPr/>
        </p:nvSpPr>
        <p:spPr>
          <a:xfrm>
            <a:off x="822959" y="3600950"/>
            <a:ext cx="1748334" cy="369332"/>
          </a:xfrm>
          <a:prstGeom prst="rect">
            <a:avLst/>
          </a:prstGeom>
          <a:noFill/>
        </p:spPr>
        <p:txBody>
          <a:bodyPr wrap="square" lIns="0" tIns="0" rIns="0" bIns="0" anchor="ctr">
            <a:spAutoFit/>
          </a:bodyPr>
          <a:lstStyle/>
          <a:p>
            <a:pPr algn="l"/>
            <a:r>
              <a:rPr sz="1200" b="0" dirty="0">
                <a:solidFill>
                  <a:srgbClr val="2D4153"/>
                </a:solidFill>
                <a:latin typeface="Arial"/>
              </a:rPr>
              <a:t>Technology &amp; process improvement</a:t>
            </a:r>
          </a:p>
        </p:txBody>
      </p:sp>
      <p:sp>
        <p:nvSpPr>
          <p:cNvPr id="50" name="Rectangle 49"/>
          <p:cNvSpPr/>
          <p:nvPr/>
        </p:nvSpPr>
        <p:spPr>
          <a:xfrm>
            <a:off x="2907792" y="3355848"/>
            <a:ext cx="54864" cy="530352"/>
          </a:xfrm>
          <a:prstGeom prst="rect">
            <a:avLst/>
          </a:prstGeom>
          <a:solidFill>
            <a:srgbClr val="11C7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3072384" y="3319272"/>
            <a:ext cx="1874519" cy="228600"/>
          </a:xfrm>
          <a:prstGeom prst="rect">
            <a:avLst/>
          </a:prstGeom>
          <a:noFill/>
        </p:spPr>
        <p:txBody>
          <a:bodyPr wrap="none" lIns="0" tIns="0" rIns="0" bIns="0" anchor="ctr">
            <a:spAutoFit/>
          </a:bodyPr>
          <a:lstStyle/>
          <a:p>
            <a:pPr algn="l"/>
            <a:r>
              <a:rPr sz="1120" b="1">
                <a:solidFill>
                  <a:srgbClr val="173F86"/>
                </a:solidFill>
                <a:latin typeface="Arial"/>
              </a:rPr>
              <a:t>IT</a:t>
            </a:r>
          </a:p>
        </p:txBody>
      </p:sp>
      <p:sp>
        <p:nvSpPr>
          <p:cNvPr id="52" name="TextBox 51"/>
          <p:cNvSpPr txBox="1"/>
          <p:nvPr/>
        </p:nvSpPr>
        <p:spPr>
          <a:xfrm>
            <a:off x="3072384" y="3600950"/>
            <a:ext cx="1792225" cy="369332"/>
          </a:xfrm>
          <a:prstGeom prst="rect">
            <a:avLst/>
          </a:prstGeom>
          <a:noFill/>
        </p:spPr>
        <p:txBody>
          <a:bodyPr wrap="square" lIns="0" tIns="0" rIns="0" bIns="0" anchor="ctr">
            <a:spAutoFit/>
          </a:bodyPr>
          <a:lstStyle/>
          <a:p>
            <a:pPr algn="l"/>
            <a:r>
              <a:rPr sz="1200" b="0" dirty="0">
                <a:solidFill>
                  <a:srgbClr val="2D4153"/>
                </a:solidFill>
                <a:latin typeface="Arial"/>
              </a:rPr>
              <a:t>Systems, data &amp; digital solutions</a:t>
            </a:r>
          </a:p>
        </p:txBody>
      </p:sp>
      <p:sp>
        <p:nvSpPr>
          <p:cNvPr id="53" name="Rectangle 52"/>
          <p:cNvSpPr/>
          <p:nvPr/>
        </p:nvSpPr>
        <p:spPr>
          <a:xfrm>
            <a:off x="5157216" y="3355848"/>
            <a:ext cx="54864" cy="530352"/>
          </a:xfrm>
          <a:prstGeom prst="rect">
            <a:avLst/>
          </a:prstGeom>
          <a:solidFill>
            <a:srgbClr val="11C7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5321807" y="3319272"/>
            <a:ext cx="1874519" cy="228600"/>
          </a:xfrm>
          <a:prstGeom prst="rect">
            <a:avLst/>
          </a:prstGeom>
          <a:noFill/>
        </p:spPr>
        <p:txBody>
          <a:bodyPr wrap="none" lIns="0" tIns="0" rIns="0" bIns="0" anchor="ctr">
            <a:spAutoFit/>
          </a:bodyPr>
          <a:lstStyle/>
          <a:p>
            <a:pPr algn="l"/>
            <a:r>
              <a:rPr sz="1120" b="1">
                <a:solidFill>
                  <a:srgbClr val="173F86"/>
                </a:solidFill>
                <a:latin typeface="Arial"/>
              </a:rPr>
              <a:t>EHS</a:t>
            </a:r>
          </a:p>
        </p:txBody>
      </p:sp>
      <p:sp>
        <p:nvSpPr>
          <p:cNvPr id="55" name="TextBox 54"/>
          <p:cNvSpPr txBox="1"/>
          <p:nvPr/>
        </p:nvSpPr>
        <p:spPr>
          <a:xfrm>
            <a:off x="5321807" y="3693283"/>
            <a:ext cx="1782347" cy="184666"/>
          </a:xfrm>
          <a:prstGeom prst="rect">
            <a:avLst/>
          </a:prstGeom>
          <a:noFill/>
        </p:spPr>
        <p:txBody>
          <a:bodyPr wrap="none" lIns="0" tIns="0" rIns="0" bIns="0" anchor="ctr">
            <a:spAutoFit/>
          </a:bodyPr>
          <a:lstStyle/>
          <a:p>
            <a:pPr algn="l"/>
            <a:r>
              <a:rPr sz="1200" b="0" dirty="0">
                <a:solidFill>
                  <a:srgbClr val="2D4153"/>
                </a:solidFill>
                <a:latin typeface="Arial"/>
              </a:rPr>
              <a:t>Safety, risk &amp; environment</a:t>
            </a:r>
          </a:p>
        </p:txBody>
      </p:sp>
      <p:sp>
        <p:nvSpPr>
          <p:cNvPr id="56" name="Rectangle 55"/>
          <p:cNvSpPr/>
          <p:nvPr/>
        </p:nvSpPr>
        <p:spPr>
          <a:xfrm>
            <a:off x="658368" y="4343400"/>
            <a:ext cx="54864" cy="530352"/>
          </a:xfrm>
          <a:prstGeom prst="rect">
            <a:avLst/>
          </a:prstGeom>
          <a:solidFill>
            <a:srgbClr val="11C7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822959" y="4306824"/>
            <a:ext cx="1874519" cy="228600"/>
          </a:xfrm>
          <a:prstGeom prst="rect">
            <a:avLst/>
          </a:prstGeom>
          <a:noFill/>
        </p:spPr>
        <p:txBody>
          <a:bodyPr wrap="none" lIns="0" tIns="0" rIns="0" bIns="0" anchor="ctr">
            <a:spAutoFit/>
          </a:bodyPr>
          <a:lstStyle/>
          <a:p>
            <a:pPr algn="l"/>
            <a:r>
              <a:rPr sz="1120" b="1">
                <a:solidFill>
                  <a:srgbClr val="173F86"/>
                </a:solidFill>
                <a:latin typeface="Arial"/>
              </a:rPr>
              <a:t>SUPPLY PLANNING</a:t>
            </a:r>
          </a:p>
        </p:txBody>
      </p:sp>
      <p:sp>
        <p:nvSpPr>
          <p:cNvPr id="58" name="TextBox 57"/>
          <p:cNvSpPr txBox="1"/>
          <p:nvPr/>
        </p:nvSpPr>
        <p:spPr>
          <a:xfrm>
            <a:off x="822959" y="4617720"/>
            <a:ext cx="1847088" cy="310896"/>
          </a:xfrm>
          <a:prstGeom prst="rect">
            <a:avLst/>
          </a:prstGeom>
          <a:noFill/>
        </p:spPr>
        <p:txBody>
          <a:bodyPr wrap="none" lIns="0" tIns="0" rIns="0" bIns="0" anchor="ctr">
            <a:spAutoFit/>
          </a:bodyPr>
          <a:lstStyle/>
          <a:p>
            <a:pPr algn="l"/>
            <a:r>
              <a:rPr sz="950" b="0" dirty="0">
                <a:solidFill>
                  <a:srgbClr val="2D4153"/>
                </a:solidFill>
                <a:latin typeface="Arial"/>
              </a:rPr>
              <a:t>Planning, data &amp; coordination</a:t>
            </a:r>
          </a:p>
        </p:txBody>
      </p:sp>
      <p:sp>
        <p:nvSpPr>
          <p:cNvPr id="59" name="Rectangle 58"/>
          <p:cNvSpPr/>
          <p:nvPr/>
        </p:nvSpPr>
        <p:spPr>
          <a:xfrm>
            <a:off x="2907792" y="4343400"/>
            <a:ext cx="54864" cy="530352"/>
          </a:xfrm>
          <a:prstGeom prst="rect">
            <a:avLst/>
          </a:prstGeom>
          <a:solidFill>
            <a:srgbClr val="11C7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TextBox 59"/>
          <p:cNvSpPr txBox="1"/>
          <p:nvPr/>
        </p:nvSpPr>
        <p:spPr>
          <a:xfrm>
            <a:off x="3072384" y="4306824"/>
            <a:ext cx="1874519" cy="228600"/>
          </a:xfrm>
          <a:prstGeom prst="rect">
            <a:avLst/>
          </a:prstGeom>
          <a:noFill/>
        </p:spPr>
        <p:txBody>
          <a:bodyPr wrap="none" lIns="0" tIns="0" rIns="0" bIns="0" anchor="ctr">
            <a:spAutoFit/>
          </a:bodyPr>
          <a:lstStyle/>
          <a:p>
            <a:pPr algn="l"/>
            <a:r>
              <a:rPr sz="1120" b="1">
                <a:solidFill>
                  <a:srgbClr val="173F86"/>
                </a:solidFill>
                <a:latin typeface="Arial"/>
              </a:rPr>
              <a:t>FACTORY LOGISTICS</a:t>
            </a:r>
          </a:p>
        </p:txBody>
      </p:sp>
      <p:sp>
        <p:nvSpPr>
          <p:cNvPr id="61" name="TextBox 60"/>
          <p:cNvSpPr txBox="1"/>
          <p:nvPr/>
        </p:nvSpPr>
        <p:spPr>
          <a:xfrm>
            <a:off x="3072384" y="4617720"/>
            <a:ext cx="1847088" cy="310896"/>
          </a:xfrm>
          <a:prstGeom prst="rect">
            <a:avLst/>
          </a:prstGeom>
          <a:noFill/>
        </p:spPr>
        <p:txBody>
          <a:bodyPr wrap="none" lIns="0" tIns="0" rIns="0" bIns="0" anchor="ctr">
            <a:spAutoFit/>
          </a:bodyPr>
          <a:lstStyle/>
          <a:p>
            <a:pPr algn="l"/>
            <a:r>
              <a:rPr sz="950" b="0" dirty="0">
                <a:solidFill>
                  <a:srgbClr val="2D4153"/>
                </a:solidFill>
                <a:latin typeface="Arial"/>
              </a:rPr>
              <a:t>Material flow &amp; optimization</a:t>
            </a:r>
          </a:p>
        </p:txBody>
      </p:sp>
      <p:sp>
        <p:nvSpPr>
          <p:cNvPr id="62" name="Rectangle 61"/>
          <p:cNvSpPr/>
          <p:nvPr/>
        </p:nvSpPr>
        <p:spPr>
          <a:xfrm>
            <a:off x="5157216" y="4343400"/>
            <a:ext cx="54864" cy="530352"/>
          </a:xfrm>
          <a:prstGeom prst="rect">
            <a:avLst/>
          </a:prstGeom>
          <a:solidFill>
            <a:srgbClr val="11C7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TextBox 62"/>
          <p:cNvSpPr txBox="1"/>
          <p:nvPr/>
        </p:nvSpPr>
        <p:spPr>
          <a:xfrm>
            <a:off x="5321807" y="4306824"/>
            <a:ext cx="1874519" cy="228600"/>
          </a:xfrm>
          <a:prstGeom prst="rect">
            <a:avLst/>
          </a:prstGeom>
          <a:noFill/>
        </p:spPr>
        <p:txBody>
          <a:bodyPr wrap="none" lIns="0" tIns="0" rIns="0" bIns="0" anchor="ctr">
            <a:spAutoFit/>
          </a:bodyPr>
          <a:lstStyle/>
          <a:p>
            <a:pPr algn="l"/>
            <a:r>
              <a:rPr sz="1040" b="1" dirty="0">
                <a:solidFill>
                  <a:srgbClr val="173F86"/>
                </a:solidFill>
                <a:latin typeface="Arial"/>
              </a:rPr>
              <a:t>SECURITY &amp; MARKET SAFETY</a:t>
            </a:r>
          </a:p>
        </p:txBody>
      </p:sp>
      <p:sp>
        <p:nvSpPr>
          <p:cNvPr id="64" name="TextBox 63"/>
          <p:cNvSpPr txBox="1"/>
          <p:nvPr/>
        </p:nvSpPr>
        <p:spPr>
          <a:xfrm>
            <a:off x="5321807" y="4680835"/>
            <a:ext cx="2507097" cy="184666"/>
          </a:xfrm>
          <a:prstGeom prst="rect">
            <a:avLst/>
          </a:prstGeom>
          <a:noFill/>
        </p:spPr>
        <p:txBody>
          <a:bodyPr wrap="none" lIns="0" tIns="0" rIns="0" bIns="0" anchor="ctr">
            <a:spAutoFit/>
          </a:bodyPr>
          <a:lstStyle/>
          <a:p>
            <a:pPr algn="l"/>
            <a:r>
              <a:rPr sz="1200" b="0" dirty="0">
                <a:solidFill>
                  <a:srgbClr val="2D4153"/>
                </a:solidFill>
                <a:latin typeface="Arial"/>
              </a:rPr>
              <a:t>Risk</a:t>
            </a:r>
            <a:r>
              <a:rPr sz="950" b="0" dirty="0">
                <a:solidFill>
                  <a:srgbClr val="2D4153"/>
                </a:solidFill>
                <a:latin typeface="Arial"/>
              </a:rPr>
              <a:t> </a:t>
            </a:r>
            <a:r>
              <a:rPr sz="1200" b="0" dirty="0">
                <a:solidFill>
                  <a:srgbClr val="2D4153"/>
                </a:solidFill>
                <a:latin typeface="Arial"/>
              </a:rPr>
              <a:t>prevention</a:t>
            </a:r>
            <a:r>
              <a:rPr sz="950" b="0" dirty="0">
                <a:solidFill>
                  <a:srgbClr val="2D4153"/>
                </a:solidFill>
                <a:latin typeface="Arial"/>
              </a:rPr>
              <a:t> &amp; </a:t>
            </a:r>
            <a:r>
              <a:rPr sz="1200" b="0" dirty="0">
                <a:solidFill>
                  <a:srgbClr val="2D4153"/>
                </a:solidFill>
                <a:latin typeface="Arial"/>
              </a:rPr>
              <a:t>business</a:t>
            </a:r>
            <a:r>
              <a:rPr sz="950" b="0" dirty="0">
                <a:solidFill>
                  <a:srgbClr val="2D4153"/>
                </a:solidFill>
                <a:latin typeface="Arial"/>
              </a:rPr>
              <a:t> </a:t>
            </a:r>
            <a:r>
              <a:rPr sz="1200" b="0" dirty="0">
                <a:solidFill>
                  <a:srgbClr val="2D4153"/>
                </a:solidFill>
                <a:latin typeface="Arial"/>
              </a:rPr>
              <a:t>protection</a:t>
            </a:r>
          </a:p>
        </p:txBody>
      </p:sp>
      <p:sp>
        <p:nvSpPr>
          <p:cNvPr id="65" name="Rectangle 64"/>
          <p:cNvSpPr/>
          <p:nvPr/>
        </p:nvSpPr>
        <p:spPr>
          <a:xfrm>
            <a:off x="2724912" y="2267712"/>
            <a:ext cx="10972" cy="2761488"/>
          </a:xfrm>
          <a:prstGeom prst="rect">
            <a:avLst/>
          </a:prstGeom>
          <a:solidFill>
            <a:srgbClr val="D2E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Rectangle 65"/>
          <p:cNvSpPr/>
          <p:nvPr/>
        </p:nvSpPr>
        <p:spPr>
          <a:xfrm>
            <a:off x="4974336" y="2267712"/>
            <a:ext cx="10972" cy="2761488"/>
          </a:xfrm>
          <a:prstGeom prst="rect">
            <a:avLst/>
          </a:prstGeom>
          <a:solidFill>
            <a:srgbClr val="D2E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TextBox 66"/>
          <p:cNvSpPr txBox="1"/>
          <p:nvPr/>
        </p:nvSpPr>
        <p:spPr>
          <a:xfrm>
            <a:off x="612648" y="5816697"/>
            <a:ext cx="5188921" cy="215444"/>
          </a:xfrm>
          <a:prstGeom prst="rect">
            <a:avLst/>
          </a:prstGeom>
          <a:noFill/>
        </p:spPr>
        <p:txBody>
          <a:bodyPr wrap="none" lIns="0" tIns="0" rIns="0" bIns="0" anchor="ctr">
            <a:spAutoFit/>
          </a:bodyPr>
          <a:lstStyle/>
          <a:p>
            <a:pPr algn="l"/>
            <a:r>
              <a:rPr sz="1400" b="1" dirty="0">
                <a:solidFill>
                  <a:schemeClr val="accent1">
                    <a:lumMod val="75000"/>
                  </a:schemeClr>
                </a:solidFill>
                <a:latin typeface="Arial"/>
              </a:rPr>
              <a:t>Explore the teams and find where you could make an impact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1" cy="1"/>
          <a:chOff x="0" y="0"/>
          <a:chExt cx="1" cy="1"/>
        </a:xfrm>
      </p:grpSpPr>
      <p:pic>
        <p:nvPicPr>
          <p:cNvPr id="2" name="Picture 1" descr="image.png"/>
          <p:cNvPicPr>
            <a:picLocks noChangeAspect="1"/>
          </p:cNvPicPr>
          <p:nvPr/>
        </p:nvPicPr>
        <p:blipFill>
          <a:blip r:embed="rId3"/>
          <a:srcRect r="4255" b="3634"/>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45CFDCF1-5DDD-F532-B8A9-34FC9C1AC977}"/>
              </a:ext>
            </a:extLst>
          </p:cNvPr>
          <p:cNvPicPr>
            <a:picLocks noChangeAspect="1"/>
          </p:cNvPicPr>
          <p:nvPr/>
        </p:nvPicPr>
        <p:blipFill>
          <a:blip r:embed="rId4"/>
          <a:stretch>
            <a:fillRect/>
          </a:stretch>
        </p:blipFill>
        <p:spPr>
          <a:xfrm>
            <a:off x="8416018" y="3701142"/>
            <a:ext cx="2360839" cy="236083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26ba123-f524-4edb-8ec0-4fe5ac767d3b}" enabled="1" method="Privileged" siteId="{8b86a65e-3c3a-4406-8ac3-19a6b5cc52bc}" contentBits="0" removed="0"/>
</clbl:labelList>
</file>

<file path=docProps/app.xml><?xml version="1.0" encoding="utf-8"?>
<Properties xmlns="http://schemas.openxmlformats.org/officeDocument/2006/extended-properties" xmlns:vt="http://schemas.openxmlformats.org/officeDocument/2006/docPropsVTypes">
  <TotalTime>43</TotalTime>
  <Words>288</Words>
  <Application>Microsoft Office PowerPoint</Application>
  <PresentationFormat>Widescreen</PresentationFormat>
  <Paragraphs>44</Paragraphs>
  <Slides>3</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vt:i4>
      </vt:variant>
    </vt:vector>
  </HeadingPairs>
  <TitlesOfParts>
    <vt:vector size="5" baseType="lpstr">
      <vt:lpstr>Arial</vt:lpstr>
      <vt:lpstr>Office Theme</vt:lpstr>
      <vt:lpstr>PowerPoint Presentation</vt:lpstr>
      <vt:lpstr>PowerPoint Presentation</vt:lpstr>
      <vt:lpstr>PowerPoint Presentation</vt:lpstr>
    </vt:vector>
  </TitlesOfParts>
  <Company>Philip Morris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INKOMPASS Niš 2027 – Faculty Promotion</dc:title>
  <dc:subject>Promotional presentation for universities</dc:subject>
  <dc:creator>Hajder, Anja (contracted)</dc:creator>
  <cp:lastModifiedBy>Hajder, Anja (contracted)</cp:lastModifiedBy>
  <cp:revision>13</cp:revision>
  <dcterms:created xsi:type="dcterms:W3CDTF">2026-10-27T10:55:59Z</dcterms:created>
  <dcterms:modified xsi:type="dcterms:W3CDTF">2026-10-27T11:04:04Z</dcterms:modified>
</cp:coreProperties>
</file>