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0" r:id="rId2"/>
    <p:sldId id="362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20" r:id="rId26"/>
    <p:sldId id="406" r:id="rId27"/>
    <p:sldId id="419" r:id="rId28"/>
    <p:sldId id="418" r:id="rId29"/>
    <p:sldId id="416" r:id="rId30"/>
    <p:sldId id="407" r:id="rId31"/>
    <p:sldId id="408" r:id="rId32"/>
    <p:sldId id="421" r:id="rId33"/>
    <p:sldId id="410" r:id="rId34"/>
    <p:sldId id="425" r:id="rId35"/>
    <p:sldId id="426" r:id="rId36"/>
    <p:sldId id="422" r:id="rId37"/>
    <p:sldId id="423" r:id="rId38"/>
    <p:sldId id="424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990000"/>
    <a:srgbClr val="FFCC66"/>
    <a:srgbClr val="CC3300"/>
    <a:srgbClr val="000066"/>
    <a:srgbClr val="000099"/>
    <a:srgbClr val="CC0000"/>
    <a:srgbClr val="FFCCCC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53" autoAdjust="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 smtClean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  <a:endParaRPr lang="sr-Latn-C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 smtClean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p:oleObj spid="_x0000_s23553" name="CorelDRAW" r:id="rId3" imgW="6624720" imgH="6624720" progId="CorelDRAW.Graphic.14">
              <p:embed/>
            </p:oleObj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 smtClean="0">
                <a:solidFill>
                  <a:srgbClr val="000066"/>
                </a:solidFill>
                <a:latin typeface="Arial Black" pitchFamily="34" charset="0"/>
              </a:rPr>
              <a:t>Dr Darko Mihajlov, doc.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MERENJE VIBRACIJA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 smtClean="0">
                <a:solidFill>
                  <a:srgbClr val="000066"/>
                </a:solidFill>
                <a:latin typeface="Arial Black" pitchFamily="34" charset="0"/>
              </a:rPr>
              <a:t>KONTROLA </a:t>
            </a:r>
            <a:r>
              <a:rPr kumimoji="0" lang="sr-Latn-C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182452" y="4941168"/>
            <a:ext cx="6779096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>
                <a:solidFill>
                  <a:srgbClr val="990000"/>
                </a:solidFill>
              </a:rPr>
              <a:t>Sistem je onoliko jak koliko je jaka najslabija karika u lancu.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endParaRPr lang="en-GB" sz="1800" b="1" dirty="0">
              <a:solidFill>
                <a:srgbClr val="99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7544" y="1124744"/>
            <a:ext cx="8191500" cy="4027165"/>
            <a:chOff x="467544" y="1124744"/>
            <a:chExt cx="8191500" cy="4027165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467544" y="1484784"/>
              <a:ext cx="8191500" cy="3667125"/>
              <a:chOff x="158" y="1570"/>
              <a:chExt cx="5160" cy="2310"/>
            </a:xfrm>
          </p:grpSpPr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8" y="1570"/>
                <a:ext cx="5160" cy="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3334" y="1570"/>
                <a:ext cx="1476" cy="1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83568" y="1811338"/>
              <a:ext cx="1225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Pretvarač</a:t>
              </a:r>
              <a:endParaRPr lang="en-US" sz="1800" b="1" dirty="0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257425" y="1811338"/>
              <a:ext cx="1301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Pojačavač</a:t>
              </a:r>
              <a:endParaRPr lang="en-US" sz="1800" b="1" dirty="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973190" y="1124744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Filter(i)</a:t>
              </a:r>
              <a:endParaRPr lang="en-US" sz="1800" b="1" dirty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476974" y="1811338"/>
              <a:ext cx="1111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Detektor</a:t>
              </a:r>
              <a:endParaRPr lang="en-US" sz="1800" b="1" dirty="0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7361634" y="1811338"/>
              <a:ext cx="666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Izlaz</a:t>
              </a:r>
              <a:endParaRPr lang="en-US" sz="1800" b="1" dirty="0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1014313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</a:rPr>
              <a:t>PRETVARAČ</a:t>
            </a:r>
            <a:r>
              <a:rPr lang="sr-Latn-CS" sz="1800" b="1" dirty="0" smtClean="0">
                <a:solidFill>
                  <a:srgbClr val="000066"/>
                </a:solidFill>
              </a:rPr>
              <a:t> je </a:t>
            </a:r>
            <a:r>
              <a:rPr lang="sr-Latn-CS" sz="1800" b="1" dirty="0">
                <a:solidFill>
                  <a:srgbClr val="000066"/>
                </a:solidFill>
              </a:rPr>
              <a:t>uređaj koji registruje i prepoznaje </a:t>
            </a:r>
            <a:r>
              <a:rPr lang="sr-Latn-CS" sz="1800" b="1" dirty="0" smtClean="0">
                <a:solidFill>
                  <a:srgbClr val="000066"/>
                </a:solidFill>
              </a:rPr>
              <a:t>neku fizičku </a:t>
            </a:r>
            <a:r>
              <a:rPr lang="sr-Latn-CS" sz="1800" b="1" dirty="0">
                <a:solidFill>
                  <a:srgbClr val="000066"/>
                </a:solidFill>
              </a:rPr>
              <a:t>veličinu </a:t>
            </a:r>
            <a:r>
              <a:rPr lang="sr-Latn-CS" sz="1800" b="1" dirty="0" smtClean="0">
                <a:solidFill>
                  <a:srgbClr val="000066"/>
                </a:solidFill>
              </a:rPr>
              <a:t>(ubrzanje, brzinu, pomeraj) </a:t>
            </a:r>
            <a:r>
              <a:rPr lang="sr-Latn-CS" sz="1800" b="1" dirty="0">
                <a:solidFill>
                  <a:srgbClr val="000066"/>
                </a:solidFill>
              </a:rPr>
              <a:t>i vrši njeno pretvaranje u električni izlazni signal koji je srazmeran merenoj promenljivoj veličini.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79512" y="2361654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Pretvarač predstavlja vitalnu kariku mernog lanca, jer ispravna i tačna analiza rezultata zavisi pre svega od pravilne električne reprodukcije merenih </a:t>
            </a:r>
            <a:r>
              <a:rPr lang="sr-Latn-CS" sz="1800" b="1" dirty="0" smtClean="0">
                <a:solidFill>
                  <a:srgbClr val="000066"/>
                </a:solidFill>
              </a:rPr>
              <a:t>veličina.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04977" y="3356992"/>
            <a:ext cx="5734046" cy="2786826"/>
            <a:chOff x="1704977" y="3356992"/>
            <a:chExt cx="5734046" cy="2786826"/>
          </a:xfrm>
        </p:grpSpPr>
        <p:grpSp>
          <p:nvGrpSpPr>
            <p:cNvPr id="39" name="Group 38"/>
            <p:cNvGrpSpPr/>
            <p:nvPr/>
          </p:nvGrpSpPr>
          <p:grpSpPr>
            <a:xfrm>
              <a:off x="1704977" y="3356992"/>
              <a:ext cx="5734046" cy="2786826"/>
              <a:chOff x="1704977" y="3356992"/>
              <a:chExt cx="5734046" cy="2786826"/>
            </a:xfrm>
          </p:grpSpPr>
          <p:grpSp>
            <p:nvGrpSpPr>
              <p:cNvPr id="30" name="Group 16"/>
              <p:cNvGrpSpPr>
                <a:grpSpLocks noChangeAspect="1"/>
              </p:cNvGrpSpPr>
              <p:nvPr/>
            </p:nvGrpSpPr>
            <p:grpSpPr bwMode="auto">
              <a:xfrm>
                <a:off x="1704977" y="3576830"/>
                <a:ext cx="5734046" cy="2566988"/>
                <a:chOff x="158" y="1570"/>
                <a:chExt cx="5160" cy="2310"/>
              </a:xfrm>
            </p:grpSpPr>
            <p:pic>
              <p:nvPicPr>
                <p:cNvPr id="36" name="Picture 1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58" y="1570"/>
                  <a:ext cx="5160" cy="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Rectangle 15"/>
                <p:cNvSpPr>
                  <a:spLocks noChangeArrowheads="1"/>
                </p:cNvSpPr>
                <p:nvPr/>
              </p:nvSpPr>
              <p:spPr bwMode="auto">
                <a:xfrm>
                  <a:off x="3334" y="1570"/>
                  <a:ext cx="1476" cy="1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1724591" y="3767554"/>
                <a:ext cx="111921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>
                    <a:solidFill>
                      <a:srgbClr val="990000"/>
                    </a:solidFill>
                  </a:rPr>
                  <a:t>Pretvarač</a:t>
                </a:r>
                <a:endParaRPr lang="en-US" sz="16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2809394" y="3767554"/>
                <a:ext cx="11865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Pojačavač</a:t>
                </a:r>
                <a:endParaRPr lang="en-US" sz="1600" b="1" dirty="0"/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4048465" y="3356992"/>
                <a:ext cx="8835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Filter(i)</a:t>
                </a:r>
                <a:endParaRPr lang="en-US" sz="1600" b="1" dirty="0"/>
              </a:p>
            </p:txBody>
          </p:sp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5076056" y="3767554"/>
                <a:ext cx="10166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Detektor</a:t>
                </a:r>
                <a:endParaRPr lang="en-US" sz="1600" b="1" dirty="0"/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6401192" y="3767554"/>
                <a:ext cx="6190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Izlaz</a:t>
                </a:r>
                <a:endParaRPr lang="en-US" sz="1600" b="1" dirty="0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901846" y="4070152"/>
                <a:ext cx="792088" cy="576064"/>
              </a:xfrm>
              <a:prstGeom prst="rect">
                <a:avLst/>
              </a:prstGeom>
              <a:noFill/>
              <a:ln w="3810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7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210726" y="3641125"/>
              <a:ext cx="144000" cy="144000"/>
            </a:xfrm>
            <a:prstGeom prst="rect">
              <a:avLst/>
            </a:prstGeom>
            <a:noFill/>
          </p:spPr>
        </p:pic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512" y="1030317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U </a:t>
            </a:r>
            <a:r>
              <a:rPr lang="sr-Latn-CS" sz="1800" b="1" dirty="0">
                <a:solidFill>
                  <a:srgbClr val="000066"/>
                </a:solidFill>
              </a:rPr>
              <a:t>zavisnosti od </a:t>
            </a:r>
            <a:r>
              <a:rPr lang="sr-Latn-CS" sz="1800" b="1" dirty="0" smtClean="0">
                <a:solidFill>
                  <a:srgbClr val="000066"/>
                </a:solidFill>
              </a:rPr>
              <a:t>merne veličine</a:t>
            </a:r>
            <a:r>
              <a:rPr lang="en-US" sz="1800" b="1" dirty="0" smtClean="0">
                <a:solidFill>
                  <a:srgbClr val="000066"/>
                </a:solidFill>
              </a:rPr>
              <a:t>, </a:t>
            </a:r>
            <a:r>
              <a:rPr lang="sr-Latn-CS" sz="1800" b="1" dirty="0">
                <a:solidFill>
                  <a:srgbClr val="000066"/>
                </a:solidFill>
              </a:rPr>
              <a:t>koriste </a:t>
            </a:r>
            <a:r>
              <a:rPr lang="sr-Latn-CS" sz="1800" b="1" dirty="0" smtClean="0">
                <a:solidFill>
                  <a:srgbClr val="000066"/>
                </a:solidFill>
              </a:rPr>
              <a:t>se razni tipovi </a:t>
            </a:r>
            <a:r>
              <a:rPr lang="sr-Latn-CS" sz="1800" b="1" dirty="0">
                <a:solidFill>
                  <a:srgbClr val="000066"/>
                </a:solidFill>
              </a:rPr>
              <a:t>pretvarača koji imaju različite radne opsege: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84288" y="1988840"/>
            <a:ext cx="648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</a:rPr>
              <a:t>Za </a:t>
            </a:r>
            <a:r>
              <a:rPr lang="sr-Latn-CS" sz="1800" b="1" dirty="0">
                <a:solidFill>
                  <a:srgbClr val="990000"/>
                </a:solidFill>
              </a:rPr>
              <a:t>merenje </a:t>
            </a:r>
            <a:r>
              <a:rPr lang="sr-Latn-CS" sz="1800" b="1" dirty="0" smtClean="0">
                <a:solidFill>
                  <a:srgbClr val="990000"/>
                </a:solidFill>
              </a:rPr>
              <a:t>pomeraja:  </a:t>
            </a:r>
            <a:r>
              <a:rPr lang="sr-Latn-CS" sz="1800" b="1" dirty="0" smtClean="0">
                <a:solidFill>
                  <a:srgbClr val="000066"/>
                </a:solidFill>
              </a:rPr>
              <a:t>vibrograf</a:t>
            </a:r>
            <a:r>
              <a:rPr lang="sr-Latn-CS" sz="1800" b="1" dirty="0">
                <a:solidFill>
                  <a:srgbClr val="000066"/>
                </a:solidFill>
              </a:rPr>
              <a:t>, pretvarač naprezanja, kapacitivni pretvarači ili beskontaktni </a:t>
            </a:r>
            <a:r>
              <a:rPr lang="sr-Latn-CS" sz="1800" b="1" dirty="0" smtClean="0">
                <a:solidFill>
                  <a:srgbClr val="000066"/>
                </a:solidFill>
              </a:rPr>
              <a:t>pretvarač;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284288" y="2924944"/>
            <a:ext cx="648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</a:rPr>
              <a:t>Za </a:t>
            </a:r>
            <a:r>
              <a:rPr lang="sr-Latn-CS" sz="1800" b="1" dirty="0">
                <a:solidFill>
                  <a:srgbClr val="990000"/>
                </a:solidFill>
              </a:rPr>
              <a:t>merenje </a:t>
            </a:r>
            <a:r>
              <a:rPr lang="sr-Latn-CS" sz="1800" b="1" dirty="0" smtClean="0">
                <a:solidFill>
                  <a:srgbClr val="990000"/>
                </a:solidFill>
              </a:rPr>
              <a:t>brzine:  </a:t>
            </a:r>
            <a:r>
              <a:rPr lang="sr-Latn-CS" sz="1800" b="1" dirty="0">
                <a:solidFill>
                  <a:srgbClr val="000066"/>
                </a:solidFill>
              </a:rPr>
              <a:t>pretvarači sa pokretnim kalemom (elektromehanički) ili piezoelektrični </a:t>
            </a:r>
            <a:r>
              <a:rPr lang="sr-Latn-CS" sz="1800" b="1" dirty="0" smtClean="0">
                <a:solidFill>
                  <a:srgbClr val="000066"/>
                </a:solidFill>
              </a:rPr>
              <a:t>pretvarači;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284288" y="3933056"/>
            <a:ext cx="648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</a:rPr>
              <a:t>Za </a:t>
            </a:r>
            <a:r>
              <a:rPr lang="sr-Latn-CS" sz="1800" b="1" dirty="0">
                <a:solidFill>
                  <a:srgbClr val="990000"/>
                </a:solidFill>
              </a:rPr>
              <a:t>merenje </a:t>
            </a:r>
            <a:r>
              <a:rPr lang="sr-Latn-CS" sz="1800" b="1" dirty="0" smtClean="0">
                <a:solidFill>
                  <a:srgbClr val="990000"/>
                </a:solidFill>
              </a:rPr>
              <a:t>ubrzanja:  </a:t>
            </a:r>
            <a:r>
              <a:rPr lang="sr-Latn-CS" sz="1800" b="1" dirty="0">
                <a:solidFill>
                  <a:srgbClr val="000066"/>
                </a:solidFill>
              </a:rPr>
              <a:t>piezoelektrični </a:t>
            </a:r>
            <a:r>
              <a:rPr lang="sr-Latn-CS" sz="1800" b="1" dirty="0" smtClean="0">
                <a:solidFill>
                  <a:srgbClr val="000066"/>
                </a:solidFill>
              </a:rPr>
              <a:t>akcelerometar; 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79512" y="4509120"/>
            <a:ext cx="878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Pretvarači pomeraja registruju </a:t>
            </a:r>
            <a:r>
              <a:rPr lang="sr-Latn-C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relativno kretanje </a:t>
            </a:r>
            <a:r>
              <a:rPr lang="sr-Latn-CS" sz="1800" b="1" dirty="0">
                <a:solidFill>
                  <a:srgbClr val="000066"/>
                </a:solidFill>
              </a:rPr>
              <a:t>između merne tačke i posmatrane </a:t>
            </a:r>
            <a:r>
              <a:rPr lang="sr-Latn-CS" sz="1800" b="1" dirty="0" smtClean="0">
                <a:solidFill>
                  <a:srgbClr val="000066"/>
                </a:solidFill>
              </a:rPr>
              <a:t>površine.</a:t>
            </a:r>
          </a:p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Pretvarači </a:t>
            </a:r>
            <a:r>
              <a:rPr lang="sr-Latn-CS" sz="1800" b="1" dirty="0">
                <a:solidFill>
                  <a:srgbClr val="000066"/>
                </a:solidFill>
              </a:rPr>
              <a:t>brzine i akcelerometri vrše merenja </a:t>
            </a:r>
            <a:r>
              <a:rPr lang="sr-Latn-C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apsolutnog kretanja </a:t>
            </a:r>
            <a:r>
              <a:rPr lang="sr-Latn-CS" sz="1800" b="1" dirty="0">
                <a:solidFill>
                  <a:srgbClr val="000066"/>
                </a:solidFill>
              </a:rPr>
              <a:t>strukture na kojoj su pričvršćeni.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144000" cy="144000"/>
          </a:xfrm>
          <a:prstGeom prst="rect">
            <a:avLst/>
          </a:prstGeom>
          <a:noFill/>
        </p:spPr>
      </p:pic>
      <p:pic>
        <p:nvPicPr>
          <p:cNvPr id="29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021" y="3134757"/>
            <a:ext cx="144000" cy="144000"/>
          </a:xfrm>
          <a:prstGeom prst="rect">
            <a:avLst/>
          </a:prstGeom>
          <a:noFill/>
        </p:spPr>
      </p:pic>
      <p:pic>
        <p:nvPicPr>
          <p:cNvPr id="3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50336"/>
            <a:ext cx="144000" cy="144000"/>
          </a:xfrm>
          <a:prstGeom prst="rect">
            <a:avLst/>
          </a:prstGeom>
          <a:noFill/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Frekvencijski i dinamički radni opsezi pojedinih vrsta pretvarača se značajno razlikuju, što opredeljujuće utiče na izbor pretvarača prilikom merenja vibracija.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18" name="Picture 13" descr="T3"/>
          <p:cNvPicPr>
            <a:picLocks noChangeAspect="1" noChangeArrowheads="1"/>
          </p:cNvPicPr>
          <p:nvPr/>
        </p:nvPicPr>
        <p:blipFill>
          <a:blip r:embed="rId2" cstate="print"/>
          <a:srcRect t="6451"/>
          <a:stretch>
            <a:fillRect/>
          </a:stretch>
        </p:blipFill>
        <p:spPr bwMode="auto">
          <a:xfrm>
            <a:off x="1764680" y="2137122"/>
            <a:ext cx="63357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79512" y="5898803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Najčešće </a:t>
            </a:r>
            <a:r>
              <a:rPr lang="sr-Latn-CS" sz="1800" b="1" dirty="0">
                <a:solidFill>
                  <a:srgbClr val="000066"/>
                </a:solidFill>
              </a:rPr>
              <a:t>korišćeni pretvarač za merenje </a:t>
            </a:r>
            <a:r>
              <a:rPr lang="sr-Latn-CS" sz="1800" b="1" dirty="0" smtClean="0">
                <a:solidFill>
                  <a:srgbClr val="000066"/>
                </a:solidFill>
              </a:rPr>
              <a:t>vibracija je </a:t>
            </a:r>
            <a:r>
              <a:rPr lang="sr-Latn-CS" sz="1800" b="1" dirty="0" smtClean="0">
                <a:solidFill>
                  <a:srgbClr val="990000"/>
                </a:solidFill>
              </a:rPr>
              <a:t>akcelerometar</a:t>
            </a:r>
            <a:r>
              <a:rPr lang="sr-Latn-CS" sz="1800" b="1" dirty="0" smtClean="0">
                <a:solidFill>
                  <a:srgbClr val="000066"/>
                </a:solidFill>
              </a:rPr>
              <a:t> 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</a:rPr>
              <a:t>Akcelerometri</a:t>
            </a:r>
            <a:r>
              <a:rPr lang="sr-Latn-CS" sz="1800" b="1" dirty="0">
                <a:solidFill>
                  <a:srgbClr val="000066"/>
                </a:solidFill>
              </a:rPr>
              <a:t> sadrže jedan ili više piezoelektričnih elemenata kristala (prirodni kvarc ili veštačku keramiku) koji u napregnutom stanju (prilikom </a:t>
            </a:r>
            <a:r>
              <a:rPr lang="sr-Latn-CS" sz="1800" b="1" dirty="0" smtClean="0">
                <a:solidFill>
                  <a:srgbClr val="000066"/>
                </a:solidFill>
              </a:rPr>
              <a:t>aksijalnog naprezanja </a:t>
            </a:r>
            <a:r>
              <a:rPr lang="sr-Latn-CS" sz="1800" b="1" dirty="0">
                <a:solidFill>
                  <a:srgbClr val="000066"/>
                </a:solidFill>
              </a:rPr>
              <a:t>ili </a:t>
            </a:r>
            <a:r>
              <a:rPr lang="sr-Latn-CS" sz="1800" b="1" dirty="0" smtClean="0">
                <a:solidFill>
                  <a:srgbClr val="000066"/>
                </a:solidFill>
              </a:rPr>
              <a:t>smicanja) </a:t>
            </a:r>
            <a:r>
              <a:rPr lang="sr-Latn-CS" sz="1800" b="1" dirty="0">
                <a:solidFill>
                  <a:srgbClr val="000066"/>
                </a:solidFill>
              </a:rPr>
              <a:t>stvaraju elektricitet i na taj način pretvaraju ulazni mehanički signal u naponski signal na izlazu iz pretvarača.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59113" y="2636912"/>
            <a:ext cx="5898303" cy="3753325"/>
            <a:chOff x="3059113" y="2844027"/>
            <a:chExt cx="5898303" cy="3753325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113" y="2844027"/>
              <a:ext cx="5898303" cy="3313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458775" y="3968180"/>
              <a:ext cx="1859232" cy="1882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347864" y="6012577"/>
              <a:ext cx="24545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 smtClean="0">
                  <a:solidFill>
                    <a:srgbClr val="990000"/>
                  </a:solidFill>
                </a:rPr>
                <a:t>Aksijalno naprezanje – </a:t>
              </a:r>
            </a:p>
            <a:p>
              <a:r>
                <a:rPr lang="sr-Latn-CS" sz="1600" b="1" dirty="0" smtClean="0">
                  <a:solidFill>
                    <a:srgbClr val="990000"/>
                  </a:solidFill>
                </a:rPr>
                <a:t>pritisak ili zatezanje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6372200" y="6012577"/>
              <a:ext cx="25106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 smtClean="0">
                  <a:solidFill>
                    <a:srgbClr val="990000"/>
                  </a:solidFill>
                </a:rPr>
                <a:t>Naprezanje </a:t>
              </a:r>
              <a:r>
                <a:rPr lang="sr-Latn-CS" sz="1600" b="1" dirty="0">
                  <a:solidFill>
                    <a:srgbClr val="990000"/>
                  </a:solidFill>
                </a:rPr>
                <a:t>na smicanje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9512" y="2708920"/>
            <a:ext cx="3024336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Postupak je poznat kao </a:t>
            </a:r>
            <a:r>
              <a:rPr lang="sr-Latn-CS" sz="1800" b="1" dirty="0">
                <a:solidFill>
                  <a:srgbClr val="990000"/>
                </a:solidFill>
              </a:rPr>
              <a:t>piezoelektrični efekat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Napon koji je nastao na drugoj strani površine kristala prororcionalan je i odgovara sili (odnosno ubrzanju) koja dejstvuje na čelo pretvarača.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19672" y="2700011"/>
            <a:ext cx="5898303" cy="3753325"/>
            <a:chOff x="3059113" y="2844027"/>
            <a:chExt cx="5898303" cy="3753325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113" y="2844027"/>
              <a:ext cx="5898303" cy="3313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458775" y="3968180"/>
              <a:ext cx="1859232" cy="1882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347864" y="6012577"/>
              <a:ext cx="24545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 smtClean="0">
                  <a:solidFill>
                    <a:srgbClr val="990000"/>
                  </a:solidFill>
                </a:rPr>
                <a:t>Aksijalno naprezanje – </a:t>
              </a:r>
            </a:p>
            <a:p>
              <a:r>
                <a:rPr lang="sr-Latn-CS" sz="1600" b="1" dirty="0" smtClean="0">
                  <a:solidFill>
                    <a:srgbClr val="990000"/>
                  </a:solidFill>
                </a:rPr>
                <a:t>pritisak ili zatezanje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6372200" y="6012577"/>
              <a:ext cx="25106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 smtClean="0">
                  <a:solidFill>
                    <a:srgbClr val="990000"/>
                  </a:solidFill>
                </a:rPr>
                <a:t>Naprezanje </a:t>
              </a:r>
              <a:r>
                <a:rPr lang="sr-Latn-CS" sz="1600" b="1" dirty="0">
                  <a:solidFill>
                    <a:srgbClr val="990000"/>
                  </a:solidFill>
                </a:rPr>
                <a:t>na smicanje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79512" y="1844824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Propuštanjem merenog signala ubrzanja kroz elektronski integrator u </a:t>
            </a:r>
            <a:r>
              <a:rPr lang="sr-Latn-CS" sz="1800" b="1" dirty="0" smtClean="0">
                <a:solidFill>
                  <a:srgbClr val="000066"/>
                </a:solidFill>
              </a:rPr>
              <a:t>analizatoru, </a:t>
            </a:r>
            <a:r>
              <a:rPr lang="sr-Latn-CS" sz="1800" b="1" dirty="0">
                <a:solidFill>
                  <a:srgbClr val="000066"/>
                </a:solidFill>
              </a:rPr>
              <a:t>moguće je dobiti </a:t>
            </a:r>
            <a:r>
              <a:rPr lang="sr-Latn-CS" sz="1800" b="1" dirty="0" smtClean="0">
                <a:solidFill>
                  <a:srgbClr val="000066"/>
                </a:solidFill>
              </a:rPr>
              <a:t>vrednosti brzine </a:t>
            </a:r>
            <a:r>
              <a:rPr lang="sr-Latn-CS" sz="1800" b="1" dirty="0">
                <a:solidFill>
                  <a:srgbClr val="000066"/>
                </a:solidFill>
              </a:rPr>
              <a:t>ili </a:t>
            </a:r>
            <a:r>
              <a:rPr lang="sr-Latn-CS" sz="1800" b="1" dirty="0" smtClean="0">
                <a:solidFill>
                  <a:srgbClr val="000066"/>
                </a:solidFill>
              </a:rPr>
              <a:t>pomeraja.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0488" y="980728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Akcelerometri imaju linearan (ravan) odziv u širokom frekvencijskom </a:t>
            </a:r>
            <a:r>
              <a:rPr lang="sr-Latn-CS" sz="1800" b="1" dirty="0" smtClean="0">
                <a:solidFill>
                  <a:srgbClr val="000066"/>
                </a:solidFill>
              </a:rPr>
              <a:t>opsegu: </a:t>
            </a:r>
            <a:r>
              <a:rPr lang="sr-Latn-CS" sz="1800" b="1" dirty="0">
                <a:solidFill>
                  <a:srgbClr val="000066"/>
                </a:solidFill>
              </a:rPr>
              <a:t>od 0.5 Hz do 20 kHz, a neki tipovi akcelerometra i preko 50 kHz.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80488" y="1831951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Linearan </a:t>
            </a:r>
            <a:r>
              <a:rPr lang="sr-Latn-CS" sz="1800" b="1" dirty="0" smtClean="0">
                <a:solidFill>
                  <a:srgbClr val="000066"/>
                </a:solidFill>
              </a:rPr>
              <a:t>(ravan) odziv </a:t>
            </a:r>
            <a:r>
              <a:rPr lang="sr-Latn-CS" sz="1800" b="1" dirty="0">
                <a:solidFill>
                  <a:srgbClr val="000066"/>
                </a:solidFill>
              </a:rPr>
              <a:t>podrazumeva nepromenljivu vrednost osetljivosti </a:t>
            </a:r>
            <a:r>
              <a:rPr lang="sr-Latn-CS" sz="1800" b="1" dirty="0" smtClean="0">
                <a:solidFill>
                  <a:srgbClr val="000066"/>
                </a:solidFill>
              </a:rPr>
              <a:t>akcelerometra u određenom frekvencijskom opsegu.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 cstate="print"/>
          <a:srcRect l="2866" t="6540" r="1203"/>
          <a:stretch>
            <a:fillRect/>
          </a:stretch>
        </p:blipFill>
        <p:spPr bwMode="auto">
          <a:xfrm>
            <a:off x="323526" y="2780928"/>
            <a:ext cx="5434949" cy="36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6013357" y="2933948"/>
          <a:ext cx="1743075" cy="927100"/>
        </p:xfrm>
        <a:graphic>
          <a:graphicData uri="http://schemas.openxmlformats.org/presentationml/2006/ole">
            <p:oleObj spid="_x0000_s40962" name="Equation" r:id="rId4" imgW="825480" imgH="444240" progId="Equation.DSMT4">
              <p:embed/>
            </p:oleObj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5724432" y="3979808"/>
            <a:ext cx="2736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Q - </a:t>
            </a:r>
            <a:r>
              <a:rPr lang="sr-Latn-CS" sz="1800" b="1" dirty="0" smtClean="0">
                <a:solidFill>
                  <a:srgbClr val="000066"/>
                </a:solidFill>
              </a:rPr>
              <a:t>naelektrisanje [pC]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5724432" y="4484633"/>
            <a:ext cx="2736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a - </a:t>
            </a:r>
            <a:r>
              <a:rPr lang="sr-Latn-CS" sz="1800" b="1" dirty="0" smtClean="0">
                <a:solidFill>
                  <a:srgbClr val="000066"/>
                </a:solidFill>
              </a:rPr>
              <a:t>ubrzanje [m/s</a:t>
            </a:r>
            <a:r>
              <a:rPr lang="sr-Latn-CS" sz="1800" b="1" baseline="30000" dirty="0" smtClean="0">
                <a:solidFill>
                  <a:srgbClr val="000066"/>
                </a:solidFill>
              </a:rPr>
              <a:t>2</a:t>
            </a:r>
            <a:r>
              <a:rPr lang="x-none" sz="1800" b="1" dirty="0" smtClean="0">
                <a:solidFill>
                  <a:srgbClr val="000066"/>
                </a:solidFill>
              </a:rPr>
              <a:t>]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72790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Akcelerometri svojom konstrukcijom mogu registrovati vibracije u opsegu odnosa amplituda od skoro 100 000 miliona prema 1 (</a:t>
            </a:r>
            <a:r>
              <a:rPr lang="sr-Latn-CS" sz="1800" b="1" dirty="0">
                <a:solidFill>
                  <a:srgbClr val="990000"/>
                </a:solidFill>
              </a:rPr>
              <a:t>10</a:t>
            </a:r>
            <a:r>
              <a:rPr lang="sr-Latn-CS" sz="1800" b="1" baseline="30000" dirty="0">
                <a:solidFill>
                  <a:srgbClr val="990000"/>
                </a:solidFill>
              </a:rPr>
              <a:t>11</a:t>
            </a:r>
            <a:r>
              <a:rPr lang="sr-Latn-CS" sz="1800" b="1" dirty="0">
                <a:solidFill>
                  <a:srgbClr val="990000"/>
                </a:solidFill>
              </a:rPr>
              <a:t>:1</a:t>
            </a:r>
            <a:r>
              <a:rPr lang="sr-Latn-CS" sz="1800" b="1" dirty="0">
                <a:solidFill>
                  <a:srgbClr val="000066"/>
                </a:solidFill>
              </a:rPr>
              <a:t>).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738" y="2852937"/>
            <a:ext cx="7068525" cy="3600400"/>
          </a:xfrm>
          <a:prstGeom prst="rect">
            <a:avLst/>
          </a:prstGeom>
          <a:noFill/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1828948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 smtClean="0">
                <a:solidFill>
                  <a:srgbClr val="000066"/>
                </a:solidFill>
              </a:rPr>
              <a:t>Ovaj opseg je upotrebom </a:t>
            </a:r>
            <a:r>
              <a:rPr lang="sl-SI" sz="1800" b="1" dirty="0">
                <a:solidFill>
                  <a:srgbClr val="000066"/>
                </a:solidFill>
              </a:rPr>
              <a:t>decibelske skale </a:t>
            </a:r>
            <a:r>
              <a:rPr lang="sl-SI" sz="1800" b="1" dirty="0" smtClean="0">
                <a:solidFill>
                  <a:srgbClr val="000066"/>
                </a:solidFill>
              </a:rPr>
              <a:t>smanjen </a:t>
            </a:r>
            <a:r>
              <a:rPr lang="sl-SI" sz="1800" b="1" dirty="0">
                <a:solidFill>
                  <a:srgbClr val="000066"/>
                </a:solidFill>
              </a:rPr>
              <a:t>na podesnih </a:t>
            </a:r>
            <a:r>
              <a:rPr lang="sl-SI" sz="1800" b="1" dirty="0" smtClean="0">
                <a:solidFill>
                  <a:srgbClr val="990000"/>
                </a:solidFill>
              </a:rPr>
              <a:t>220 dB</a:t>
            </a:r>
            <a:r>
              <a:rPr lang="sl-SI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79512" y="2348880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dirty="0">
                <a:solidFill>
                  <a:srgbClr val="000066"/>
                </a:solidFill>
              </a:rPr>
              <a:t>Dinamički opseg pojedinačnog akcelerometra uobičajeno iznosi </a:t>
            </a:r>
            <a:r>
              <a:rPr lang="sl-SI" sz="1800" b="1" dirty="0">
                <a:solidFill>
                  <a:srgbClr val="990000"/>
                </a:solidFill>
              </a:rPr>
              <a:t>10</a:t>
            </a:r>
            <a:r>
              <a:rPr lang="sl-SI" sz="1800" b="1" baseline="30000" dirty="0">
                <a:solidFill>
                  <a:srgbClr val="990000"/>
                </a:solidFill>
              </a:rPr>
              <a:t>8</a:t>
            </a:r>
            <a:r>
              <a:rPr lang="sl-SI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970448"/>
            <a:ext cx="82915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Pri izboru akcelerometra treba voditi računa </a:t>
            </a:r>
            <a:r>
              <a:rPr lang="sr-Latn-CS" sz="1800" b="1" dirty="0" smtClean="0">
                <a:solidFill>
                  <a:srgbClr val="000066"/>
                </a:solidFill>
              </a:rPr>
              <a:t>o sledećem: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67544" y="1556792"/>
            <a:ext cx="42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000066"/>
                </a:solidFill>
              </a:rPr>
              <a:t>Masa </a:t>
            </a:r>
            <a:r>
              <a:rPr lang="sr-Latn-CS" sz="1800" b="1" dirty="0">
                <a:solidFill>
                  <a:srgbClr val="000066"/>
                </a:solidFill>
              </a:rPr>
              <a:t>akcelerometra treba da bude najmanje 10 puta manja od mase objekta čije se vibracije </a:t>
            </a:r>
            <a:r>
              <a:rPr lang="sr-Latn-CS" sz="1800" b="1" dirty="0" smtClean="0">
                <a:solidFill>
                  <a:srgbClr val="000066"/>
                </a:solidFill>
              </a:rPr>
              <a:t>mere</a:t>
            </a:r>
            <a:r>
              <a:rPr lang="x-none" sz="1800" b="1" dirty="0" smtClean="0">
                <a:solidFill>
                  <a:srgbClr val="000066"/>
                </a:solidFill>
              </a:rPr>
              <a:t>.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20" name="Picture 12" descr="T10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091138" y="1715765"/>
            <a:ext cx="33416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39552" y="3861048"/>
            <a:ext cx="428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000066"/>
                </a:solidFill>
              </a:rPr>
              <a:t>Frekvencijski </a:t>
            </a:r>
            <a:r>
              <a:rPr lang="sr-Latn-CS" sz="1800" b="1" dirty="0">
                <a:solidFill>
                  <a:srgbClr val="000066"/>
                </a:solidFill>
              </a:rPr>
              <a:t>opseg </a:t>
            </a:r>
            <a:r>
              <a:rPr lang="sr-Latn-CS" sz="1800" b="1" dirty="0" smtClean="0">
                <a:solidFill>
                  <a:srgbClr val="000066"/>
                </a:solidFill>
              </a:rPr>
              <a:t>rada izvora </a:t>
            </a:r>
            <a:r>
              <a:rPr lang="sr-Latn-CS" sz="1800" b="1" dirty="0">
                <a:solidFill>
                  <a:srgbClr val="000066"/>
                </a:solidFill>
              </a:rPr>
              <a:t>treba da se poklapa sa frekvencijskim odzivom akcelerometra – ne sme se poklopiti sa rezonantnim </a:t>
            </a:r>
            <a:r>
              <a:rPr lang="sr-Latn-CS" sz="1800" b="1" dirty="0" smtClean="0">
                <a:solidFill>
                  <a:srgbClr val="000066"/>
                </a:solidFill>
              </a:rPr>
              <a:t>područjem.</a:t>
            </a:r>
            <a:endParaRPr lang="hr-HR" sz="1800" b="1" dirty="0">
              <a:solidFill>
                <a:srgbClr val="000066"/>
              </a:solidFill>
            </a:endParaRPr>
          </a:p>
        </p:txBody>
      </p:sp>
      <p:pic>
        <p:nvPicPr>
          <p:cNvPr id="24" name="Picture 15" descr="T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811340" y="3932833"/>
            <a:ext cx="37211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53652" y="1696216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x-none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</a:t>
            </a:r>
            <a:endParaRPr lang="en-US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652" y="4005064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x-none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</a:t>
            </a:r>
            <a:endParaRPr lang="en-US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56456" y="1556792"/>
            <a:ext cx="79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000066"/>
                </a:solidFill>
              </a:rPr>
              <a:t>Dinamički </a:t>
            </a:r>
            <a:r>
              <a:rPr lang="sr-Latn-CS" sz="1800" b="1" dirty="0">
                <a:solidFill>
                  <a:srgbClr val="000066"/>
                </a:solidFill>
              </a:rPr>
              <a:t>opseg akcelerometra treba da bude usaglašen sa praćenom pojavom </a:t>
            </a:r>
            <a:r>
              <a:rPr lang="sr-Latn-CS" sz="1800" b="1" dirty="0" smtClean="0">
                <a:solidFill>
                  <a:srgbClr val="000066"/>
                </a:solidFill>
              </a:rPr>
              <a:t>vibracija;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56456" y="2590066"/>
            <a:ext cx="792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000066"/>
                </a:solidFill>
              </a:rPr>
              <a:t>Temperatura </a:t>
            </a:r>
            <a:r>
              <a:rPr lang="sr-Latn-CS" sz="1800" b="1" dirty="0">
                <a:solidFill>
                  <a:srgbClr val="000066"/>
                </a:solidFill>
              </a:rPr>
              <a:t>kontaktne površine na mašini mora da se nalazi u okviru propisanog opsega radne temperature </a:t>
            </a:r>
            <a:r>
              <a:rPr lang="sr-Latn-CS" sz="1800" b="1" dirty="0" smtClean="0">
                <a:solidFill>
                  <a:srgbClr val="000066"/>
                </a:solidFill>
              </a:rPr>
              <a:t>akcelerometra - </a:t>
            </a:r>
            <a:r>
              <a:rPr lang="sr-Latn-CS" sz="1800" b="1" dirty="0">
                <a:solidFill>
                  <a:srgbClr val="000066"/>
                </a:solidFill>
              </a:rPr>
              <a:t>pregrevanje piezokeramičkog materijala dovodi do depolarizacije, a sa tim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sr-Latn-CS" sz="1800" b="1" dirty="0">
                <a:solidFill>
                  <a:srgbClr val="000066"/>
                </a:solidFill>
              </a:rPr>
              <a:t> do gubitka osetljivosti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akcelerometra;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4137" y="4466436"/>
            <a:ext cx="821653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000066"/>
                </a:solidFill>
              </a:rPr>
              <a:t>Pojave </a:t>
            </a:r>
            <a:r>
              <a:rPr lang="sr-Latn-CS" sz="1800" b="1" dirty="0">
                <a:solidFill>
                  <a:srgbClr val="000066"/>
                </a:solidFill>
              </a:rPr>
              <a:t>koje se ne odnose na merenje (spoljašnji uticaji), a utiču na rad akcelerometra i mogu dovesti do promena u rezultatu merenja, treba sprečiti ili ublažiti u najvećoj mogućoj meri.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970448"/>
            <a:ext cx="82915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Pri izboru akcelerometra treba voditi računa </a:t>
            </a:r>
            <a:r>
              <a:rPr lang="sr-Latn-CS" sz="1800" b="1" dirty="0" smtClean="0">
                <a:solidFill>
                  <a:srgbClr val="000066"/>
                </a:solidFill>
              </a:rPr>
              <a:t>i o sledećem: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1696216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x-none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</a:t>
            </a:r>
            <a:endParaRPr lang="en-US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2719953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x-none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</a:t>
            </a:r>
            <a:endParaRPr lang="en-US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76" y="4678656"/>
            <a:ext cx="144000" cy="144000"/>
          </a:xfrm>
          <a:prstGeom prst="rect">
            <a:avLst/>
          </a:prstGeom>
          <a:noFill/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1772816"/>
            <a:ext cx="8244056" cy="3960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Razlozi za merenje vibracija;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Izbor veličine za merenje vibracija;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Merni lanac;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Merni lanac; Pretvarač signala;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Ukupni nivo vs. frekvencijski spektar signala vibracija;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Frekvencijska analiza signala vibracija;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Merni lanac; Detektor signala vibracija;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Linearna vs. logaritamska skala;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260648"/>
            <a:ext cx="82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 smtClean="0">
                <a:solidFill>
                  <a:srgbClr val="A50021"/>
                </a:solidFill>
                <a:latin typeface="Arial Black" pitchFamily="34" charset="0"/>
              </a:rPr>
              <a:t>MERENJE VIBRACIJA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59620"/>
            <a:ext cx="5616575" cy="3757612"/>
          </a:xfrm>
          <a:prstGeom prst="rect">
            <a:avLst/>
          </a:prstGeom>
          <a:noFill/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print"/>
          <a:srcRect r="47289"/>
          <a:stretch>
            <a:fillRect/>
          </a:stretch>
        </p:blipFill>
        <p:spPr bwMode="auto">
          <a:xfrm>
            <a:off x="6443984" y="3414291"/>
            <a:ext cx="2376488" cy="2967037"/>
          </a:xfrm>
          <a:prstGeom prst="rect">
            <a:avLst/>
          </a:prstGeom>
          <a:noFill/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3850" y="1115452"/>
            <a:ext cx="4392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</a:rPr>
              <a:t>Uticaj okoline na rad </a:t>
            </a:r>
            <a:r>
              <a:rPr lang="sr-Latn-CS" sz="1800" b="1" dirty="0" smtClean="0">
                <a:solidFill>
                  <a:srgbClr val="000066"/>
                </a:solidFill>
              </a:rPr>
              <a:t>akcelerometra: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9512" y="1026602"/>
            <a:ext cx="878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Pravilno </a:t>
            </a:r>
            <a:r>
              <a:rPr lang="sr-Latn-CS" sz="1800" b="1" dirty="0" smtClean="0">
                <a:solidFill>
                  <a:srgbClr val="000066"/>
                </a:solidFill>
              </a:rPr>
              <a:t>povezivanje akcelerometra sa objekom </a:t>
            </a:r>
            <a:r>
              <a:rPr lang="sr-Latn-CS" sz="1800" b="1" dirty="0">
                <a:solidFill>
                  <a:srgbClr val="000066"/>
                </a:solidFill>
              </a:rPr>
              <a:t>koji vibrira ima odlučujući uticaj na rezultat </a:t>
            </a:r>
            <a:r>
              <a:rPr lang="sr-Latn-CS" sz="1800" b="1" dirty="0" smtClean="0">
                <a:solidFill>
                  <a:srgbClr val="000066"/>
                </a:solidFill>
              </a:rPr>
              <a:t>merenja</a:t>
            </a:r>
            <a:r>
              <a:rPr lang="x-none" sz="1800" b="1" dirty="0" smtClean="0">
                <a:solidFill>
                  <a:srgbClr val="000066"/>
                </a:solidFill>
              </a:rPr>
              <a:t>, naročito kada se ima u vidu da </a:t>
            </a:r>
            <a:r>
              <a:rPr lang="sr-Latn-CS" sz="1800" b="1" dirty="0" smtClean="0">
                <a:solidFill>
                  <a:srgbClr val="000066"/>
                </a:solidFill>
              </a:rPr>
              <a:t>piezoelektrični akcelerometar poseduje naveću osetljivost u pravcu koji je normalan na njegovu površinu.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860272" y="3116481"/>
            <a:ext cx="1980000" cy="5078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Pričvršćivanjem</a:t>
            </a:r>
            <a:r>
              <a:rPr lang="en-U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860032" y="3846917"/>
            <a:ext cx="1980000" cy="5078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Pridržavanjem</a:t>
            </a:r>
            <a:r>
              <a:rPr lang="en-U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860032" y="4577353"/>
            <a:ext cx="1980000" cy="5078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Izolovanjem</a:t>
            </a:r>
            <a:r>
              <a:rPr lang="en-U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0416"/>
            <a:ext cx="215768" cy="144000"/>
          </a:xfrm>
          <a:prstGeom prst="rect">
            <a:avLst/>
          </a:prstGeom>
          <a:noFill/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899976" y="3429000"/>
            <a:ext cx="3456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Povezivanje akcelerometra sa objektom koji izvodi vibracije </a:t>
            </a:r>
            <a:r>
              <a:rPr lang="sr-Latn-CS" sz="1800" b="1" dirty="0" smtClean="0">
                <a:solidFill>
                  <a:srgbClr val="000066"/>
                </a:solidFill>
              </a:rPr>
              <a:t>se vrši </a:t>
            </a:r>
            <a:r>
              <a:rPr lang="sr-Latn-CS" sz="1800" b="1" dirty="0">
                <a:solidFill>
                  <a:srgbClr val="000066"/>
                </a:solidFill>
              </a:rPr>
              <a:t>na različite načine: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499992" y="3284984"/>
            <a:ext cx="0" cy="1728192"/>
          </a:xfrm>
          <a:prstGeom prst="line">
            <a:avLst/>
          </a:prstGeom>
          <a:ln w="381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935" y="4063350"/>
            <a:ext cx="215768" cy="144000"/>
          </a:xfrm>
          <a:prstGeom prst="rect">
            <a:avLst/>
          </a:prstGeom>
          <a:noFill/>
        </p:spPr>
      </p:pic>
      <p:pic>
        <p:nvPicPr>
          <p:cNvPr id="29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143" y="4792600"/>
            <a:ext cx="215768" cy="144000"/>
          </a:xfrm>
          <a:prstGeom prst="rect">
            <a:avLst/>
          </a:prstGeom>
          <a:noFill/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/>
        </p:nvSpPr>
        <p:spPr bwMode="auto">
          <a:xfrm rot="16200000">
            <a:off x="2038707" y="4900446"/>
            <a:ext cx="129600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Izolovanje</a:t>
            </a:r>
            <a:r>
              <a:rPr lang="en-U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9" name="Picture 16" descr="T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57"/>
          <a:stretch>
            <a:fillRect/>
          </a:stretch>
        </p:blipFill>
        <p:spPr bwMode="auto">
          <a:xfrm>
            <a:off x="4860033" y="983373"/>
            <a:ext cx="3980253" cy="2700000"/>
          </a:xfrm>
          <a:prstGeom prst="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0" name="Picture 17" descr="T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t="6256"/>
          <a:stretch>
            <a:fillRect/>
          </a:stretch>
        </p:blipFill>
        <p:spPr bwMode="auto">
          <a:xfrm>
            <a:off x="2943382" y="3745061"/>
            <a:ext cx="3644842" cy="27000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8" name="Picture 18" descr="T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 t="6201"/>
          <a:stretch>
            <a:fillRect/>
          </a:stretch>
        </p:blipFill>
        <p:spPr bwMode="auto">
          <a:xfrm>
            <a:off x="264865" y="983373"/>
            <a:ext cx="4451151" cy="27000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23528" y="3717032"/>
            <a:ext cx="1980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Pričvršćivanje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164288" y="3717032"/>
            <a:ext cx="1584176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Pridržavanje</a:t>
            </a:r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94097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Određivanje mernog mesta (lokacije) pretvarača vibracija predstavlja kritičan faktor u monitoringu stanja mašina i dijagnostici neispravnosti.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9512" y="1916832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Pri merenju </a:t>
            </a:r>
            <a:r>
              <a:rPr lang="sr-Latn-CS" sz="1800" b="1" dirty="0" smtClean="0">
                <a:solidFill>
                  <a:srgbClr val="000066"/>
                </a:solidFill>
              </a:rPr>
              <a:t>vibracija </a:t>
            </a:r>
            <a:r>
              <a:rPr lang="sr-Latn-CS" sz="1800" b="1" dirty="0">
                <a:solidFill>
                  <a:srgbClr val="000066"/>
                </a:solidFill>
              </a:rPr>
              <a:t>se preporučuje korišćenje više lokacija (mernih tačaka) i pravaca merenja.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92896"/>
            <a:ext cx="4860000" cy="2888974"/>
          </a:xfrm>
          <a:prstGeom prst="rect">
            <a:avLst/>
          </a:prstGeom>
          <a:noFill/>
        </p:spPr>
      </p:pic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9512" y="2924944"/>
            <a:ext cx="388843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Merenje vibracija je obavezno u </a:t>
            </a:r>
            <a:r>
              <a:rPr lang="sr-Latn-CS" sz="1800" b="1" dirty="0">
                <a:solidFill>
                  <a:srgbClr val="000066"/>
                </a:solidFill>
              </a:rPr>
              <a:t>aksijalnom i u jednom od radijalnih pravaca, obično u onom u kome se očekuje najmanja krutost.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972790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U svim primenama merenja vibracija veoma je važno </a:t>
            </a:r>
            <a:r>
              <a:rPr lang="sr-Latn-CS" sz="1800" b="1" dirty="0" smtClean="0">
                <a:solidFill>
                  <a:srgbClr val="000066"/>
                </a:solidFill>
              </a:rPr>
              <a:t>imati </a:t>
            </a:r>
            <a:r>
              <a:rPr lang="sr-Latn-CS" sz="1800" b="1" dirty="0">
                <a:solidFill>
                  <a:srgbClr val="000066"/>
                </a:solidFill>
              </a:rPr>
              <a:t>veliku pouzdanost i kvalitet merenja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779416"/>
            <a:ext cx="36163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1921315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Izbor akcelerometra ne garantuje uvek pouzdano merenje</a:t>
            </a:r>
            <a:r>
              <a:rPr lang="hr-HR" sz="1800" b="1" dirty="0">
                <a:solidFill>
                  <a:srgbClr val="000066"/>
                </a:solidFill>
              </a:rPr>
              <a:t>. Potrebno je napraviti pravi </a:t>
            </a:r>
            <a:r>
              <a:rPr lang="hr-HR" sz="1800" b="1" dirty="0" smtClean="0">
                <a:solidFill>
                  <a:srgbClr val="000066"/>
                </a:solidFill>
              </a:rPr>
              <a:t>izbor, </a:t>
            </a:r>
            <a:r>
              <a:rPr lang="hr-HR" sz="1800" b="1" dirty="0">
                <a:solidFill>
                  <a:srgbClr val="000066"/>
                </a:solidFill>
              </a:rPr>
              <a:t>ali se </a:t>
            </a:r>
            <a:r>
              <a:rPr lang="hr-HR" sz="1800" b="1" dirty="0" smtClean="0">
                <a:solidFill>
                  <a:srgbClr val="000066"/>
                </a:solidFill>
              </a:rPr>
              <a:t>akcelerometar mora i pravilno koristiti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79512" y="2869840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Ako </a:t>
            </a:r>
            <a:r>
              <a:rPr lang="sr-Latn-CS" sz="1800" b="1" dirty="0" smtClean="0">
                <a:solidFill>
                  <a:srgbClr val="000066"/>
                </a:solidFill>
              </a:rPr>
              <a:t>akcelerometar iz </a:t>
            </a:r>
            <a:r>
              <a:rPr lang="sr-Latn-CS" sz="1800" b="1" dirty="0">
                <a:solidFill>
                  <a:srgbClr val="000066"/>
                </a:solidFill>
              </a:rPr>
              <a:t>bilo kojih razloga </a:t>
            </a:r>
            <a:r>
              <a:rPr lang="sr-Latn-CS" sz="1800" b="1" dirty="0" smtClean="0">
                <a:solidFill>
                  <a:srgbClr val="000066"/>
                </a:solidFill>
              </a:rPr>
              <a:t>daje </a:t>
            </a:r>
            <a:r>
              <a:rPr lang="sr-Latn-CS" sz="1800" b="1" dirty="0">
                <a:solidFill>
                  <a:srgbClr val="000066"/>
                </a:solidFill>
              </a:rPr>
              <a:t>loše </a:t>
            </a:r>
            <a:r>
              <a:rPr lang="sr-Latn-CS" sz="1800" b="1" dirty="0" smtClean="0">
                <a:solidFill>
                  <a:srgbClr val="000066"/>
                </a:solidFill>
              </a:rPr>
              <a:t>podatke, </a:t>
            </a:r>
            <a:r>
              <a:rPr lang="sr-Latn-CS" sz="1800" b="1" dirty="0">
                <a:solidFill>
                  <a:srgbClr val="000066"/>
                </a:solidFill>
              </a:rPr>
              <a:t>ceo sistem monitoringa stanja mašine "pada u </a:t>
            </a:r>
            <a:r>
              <a:rPr lang="sr-Latn-CS" sz="1800" b="1" dirty="0" smtClean="0">
                <a:solidFill>
                  <a:srgbClr val="000066"/>
                </a:solidFill>
              </a:rPr>
              <a:t>vodu“, </a:t>
            </a:r>
            <a:r>
              <a:rPr lang="sr-Latn-CS" sz="1800" b="1" dirty="0">
                <a:solidFill>
                  <a:srgbClr val="000066"/>
                </a:solidFill>
              </a:rPr>
              <a:t>ili se može dobiti </a:t>
            </a:r>
            <a:r>
              <a:rPr lang="sr-Latn-CS" sz="1800" b="1" dirty="0" smtClean="0">
                <a:solidFill>
                  <a:srgbClr val="000066"/>
                </a:solidFill>
              </a:rPr>
              <a:t>npr. neupotrebljiva </a:t>
            </a:r>
            <a:r>
              <a:rPr lang="sr-Latn-CS" sz="1800" b="1" dirty="0">
                <a:solidFill>
                  <a:srgbClr val="000066"/>
                </a:solidFill>
              </a:rPr>
              <a:t>nova konstrukcija automobila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79512" y="4233862"/>
            <a:ext cx="4619426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Pri merenjima </a:t>
            </a:r>
            <a:r>
              <a:rPr lang="sr-Latn-CS" sz="1800" b="1" dirty="0">
                <a:solidFill>
                  <a:srgbClr val="000066"/>
                </a:solidFill>
              </a:rPr>
              <a:t>važi osnovni </a:t>
            </a:r>
            <a:r>
              <a:rPr lang="sr-Latn-CS" sz="1800" b="1" dirty="0" smtClean="0">
                <a:solidFill>
                  <a:srgbClr val="000066"/>
                </a:solidFill>
              </a:rPr>
              <a:t>princip</a:t>
            </a:r>
            <a:r>
              <a:rPr lang="hr-HR" sz="1800" b="1" dirty="0" smtClean="0">
                <a:solidFill>
                  <a:srgbClr val="000066"/>
                </a:solidFill>
              </a:rPr>
              <a:t> da </a:t>
            </a:r>
            <a:r>
              <a:rPr lang="hr-HR" sz="1800" b="1" dirty="0" smtClean="0">
                <a:solidFill>
                  <a:srgbClr val="990000"/>
                </a:solidFill>
              </a:rPr>
              <a:t>loš ulazni podatak pruža kao rezultat loš izlazni podatak</a:t>
            </a:r>
            <a:r>
              <a:rPr lang="en-US" sz="1800" b="1" dirty="0" smtClean="0">
                <a:solidFill>
                  <a:srgbClr val="990000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80488" y="956121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>
                <a:solidFill>
                  <a:srgbClr val="000066"/>
                </a:solidFill>
              </a:rPr>
              <a:t>Najjednostavniji način da se opiše stanje bilo kog sistema je </a:t>
            </a:r>
            <a:r>
              <a:rPr lang="hr-HR" sz="1800" b="1" dirty="0">
                <a:solidFill>
                  <a:srgbClr val="990000"/>
                </a:solidFill>
              </a:rPr>
              <a:t>opisivanje jednim brojem</a:t>
            </a:r>
            <a:r>
              <a:rPr lang="hr-HR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0488" y="1799084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 smtClean="0">
                <a:solidFill>
                  <a:srgbClr val="000066"/>
                </a:solidFill>
              </a:rPr>
              <a:t>Signal vibracija </a:t>
            </a:r>
            <a:r>
              <a:rPr lang="hr-HR" sz="1800" b="1" dirty="0">
                <a:solidFill>
                  <a:srgbClr val="000066"/>
                </a:solidFill>
              </a:rPr>
              <a:t>na </a:t>
            </a:r>
            <a:r>
              <a:rPr lang="hr-HR" sz="1800" b="1" dirty="0" smtClean="0">
                <a:solidFill>
                  <a:srgbClr val="000066"/>
                </a:solidFill>
              </a:rPr>
              <a:t>izlazu iz </a:t>
            </a:r>
            <a:r>
              <a:rPr lang="hr-HR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</a:t>
            </a:r>
            <a:r>
              <a:rPr lang="hr-HR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detektora </a:t>
            </a:r>
            <a:r>
              <a:rPr lang="hr-HR" sz="1800" b="1" dirty="0">
                <a:solidFill>
                  <a:srgbClr val="000066"/>
                </a:solidFill>
              </a:rPr>
              <a:t>daje kao </a:t>
            </a:r>
            <a:r>
              <a:rPr lang="hr-HR" sz="1800" b="1" dirty="0" smtClean="0">
                <a:solidFill>
                  <a:srgbClr val="000066"/>
                </a:solidFill>
              </a:rPr>
              <a:t>rezultat </a:t>
            </a:r>
            <a:r>
              <a:rPr lang="hr-HR" sz="1800" b="1" dirty="0" smtClean="0">
                <a:solidFill>
                  <a:srgbClr val="990000"/>
                </a:solidFill>
              </a:rPr>
              <a:t>broj</a:t>
            </a:r>
            <a:r>
              <a:rPr lang="hr-HR" sz="1800" b="1" dirty="0" smtClean="0">
                <a:solidFill>
                  <a:srgbClr val="000066"/>
                </a:solidFill>
              </a:rPr>
              <a:t> koji predstavlja </a:t>
            </a:r>
            <a:r>
              <a:rPr lang="hr-HR" sz="1800" b="1" dirty="0" smtClean="0">
                <a:solidFill>
                  <a:srgbClr val="990000"/>
                </a:solidFill>
              </a:rPr>
              <a:t>ukupni energetski nivo vibracija</a:t>
            </a:r>
            <a:r>
              <a:rPr lang="hr-HR" sz="1800" b="1" dirty="0" smtClean="0">
                <a:solidFill>
                  <a:srgbClr val="000066"/>
                </a:solidFill>
              </a:rPr>
              <a:t>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012160" y="3524523"/>
            <a:ext cx="29160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>
                <a:solidFill>
                  <a:srgbClr val="000066"/>
                </a:solidFill>
              </a:rPr>
              <a:t>Takav podatak ne pruža dovoljno mogućnosti za bilo kakvu dijagnostiku, za šta je potrebno mnogo više </a:t>
            </a:r>
            <a:r>
              <a:rPr lang="hr-HR" sz="1800" b="1" dirty="0" smtClean="0">
                <a:solidFill>
                  <a:srgbClr val="000066"/>
                </a:solidFill>
              </a:rPr>
              <a:t>podataka, </a:t>
            </a:r>
            <a:r>
              <a:rPr lang="hr-HR" sz="1800" b="1" dirty="0">
                <a:solidFill>
                  <a:srgbClr val="000066"/>
                </a:solidFill>
              </a:rPr>
              <a:t>pre svega </a:t>
            </a:r>
            <a:r>
              <a:rPr lang="hr-HR" sz="1800" b="1" dirty="0">
                <a:solidFill>
                  <a:srgbClr val="990000"/>
                </a:solidFill>
              </a:rPr>
              <a:t>frekvencijski </a:t>
            </a:r>
            <a:r>
              <a:rPr lang="hr-HR" sz="1800" b="1" dirty="0" smtClean="0">
                <a:solidFill>
                  <a:srgbClr val="990000"/>
                </a:solidFill>
              </a:rPr>
              <a:t>spektar signala</a:t>
            </a:r>
            <a:r>
              <a:rPr lang="hr-HR" sz="1800" b="1" dirty="0" smtClean="0">
                <a:solidFill>
                  <a:srgbClr val="000066"/>
                </a:solidFill>
              </a:rPr>
              <a:t>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2" cstate="print"/>
          <a:srcRect l="2660" t="71872" r="64923" b="6033"/>
          <a:stretch>
            <a:fillRect/>
          </a:stretch>
        </p:blipFill>
        <p:spPr bwMode="auto">
          <a:xfrm>
            <a:off x="2843808" y="2811834"/>
            <a:ext cx="2592000" cy="90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1"/>
          <p:cNvGrpSpPr/>
          <p:nvPr/>
        </p:nvGrpSpPr>
        <p:grpSpPr>
          <a:xfrm>
            <a:off x="347814" y="3799420"/>
            <a:ext cx="5520330" cy="2365884"/>
            <a:chOff x="3372150" y="4077072"/>
            <a:chExt cx="5520330" cy="2365884"/>
          </a:xfrm>
        </p:grpSpPr>
        <p:grpSp>
          <p:nvGrpSpPr>
            <p:cNvPr id="3" name="Group 24"/>
            <p:cNvGrpSpPr/>
            <p:nvPr/>
          </p:nvGrpSpPr>
          <p:grpSpPr>
            <a:xfrm>
              <a:off x="3372150" y="4077072"/>
              <a:ext cx="5520330" cy="2365884"/>
              <a:chOff x="1725677" y="1903623"/>
              <a:chExt cx="5520330" cy="2365884"/>
            </a:xfrm>
          </p:grpSpPr>
          <p:grpSp>
            <p:nvGrpSpPr>
              <p:cNvPr id="4" name="Group 48"/>
              <p:cNvGrpSpPr/>
              <p:nvPr/>
            </p:nvGrpSpPr>
            <p:grpSpPr>
              <a:xfrm>
                <a:off x="1835696" y="1916832"/>
                <a:ext cx="5410311" cy="2352675"/>
                <a:chOff x="1692275" y="3524597"/>
                <a:chExt cx="5410311" cy="2352675"/>
              </a:xfrm>
            </p:grpSpPr>
            <p:pic>
              <p:nvPicPr>
                <p:cNvPr id="46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92275" y="3524597"/>
                  <a:ext cx="5330825" cy="2352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6300788" y="3524597"/>
                  <a:ext cx="576263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00788" y="4605685"/>
                  <a:ext cx="647700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142512" y="4310173"/>
                  <a:ext cx="946491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sr-Latn-CS" sz="1200" b="1" dirty="0" smtClean="0">
                      <a:solidFill>
                        <a:srgbClr val="990000"/>
                      </a:solidFill>
                    </a:rPr>
                    <a:t>Ukupni nivo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5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129563" y="5419485"/>
                  <a:ext cx="97302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sr-Latn-CS" sz="1200" b="1" dirty="0" smtClean="0">
                      <a:solidFill>
                        <a:srgbClr val="990000"/>
                      </a:solidFill>
                    </a:rPr>
                    <a:t>Frekvencijski</a:t>
                  </a:r>
                  <a:endParaRPr lang="sr-Latn-CS" sz="1200" b="1" dirty="0">
                    <a:solidFill>
                      <a:srgbClr val="990000"/>
                    </a:solidFill>
                  </a:endParaRPr>
                </a:p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spektar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</p:grp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1725677" y="1906471"/>
                <a:ext cx="100219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Pretvarač</a:t>
                </a:r>
                <a:endParaRPr lang="en-US" sz="1400" b="1" dirty="0"/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2843808" y="1903623"/>
                <a:ext cx="105990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Pojačavač</a:t>
                </a:r>
                <a:endParaRPr lang="en-US" sz="1400" b="1" dirty="0"/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4041321" y="2654628"/>
                <a:ext cx="8835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r-Latn-CS" sz="1400" b="1" dirty="0"/>
                  <a:t>Filter(i)</a:t>
                </a:r>
                <a:endParaRPr lang="en-US" sz="1400" b="1" dirty="0"/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4841576" y="1906971"/>
                <a:ext cx="135966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 smtClean="0">
                    <a:solidFill>
                      <a:srgbClr val="990000"/>
                    </a:solidFill>
                  </a:rPr>
                  <a:t>RMS detektor</a:t>
                </a:r>
                <a:endParaRPr lang="en-US" sz="14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auto">
              <a:xfrm>
                <a:off x="6465476" y="1906455"/>
                <a:ext cx="5629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Izlaz</a:t>
                </a:r>
                <a:endParaRPr lang="en-US" sz="1400" b="1" dirty="0"/>
              </a:p>
            </p:txBody>
          </p:sp>
          <p:sp>
            <p:nvSpPr>
              <p:cNvPr id="33" name="Text Box 21"/>
              <p:cNvSpPr txBox="1">
                <a:spLocks noChangeArrowheads="1"/>
              </p:cNvSpPr>
              <p:nvPr/>
            </p:nvSpPr>
            <p:spPr bwMode="auto">
              <a:xfrm>
                <a:off x="6465476" y="3049215"/>
                <a:ext cx="5629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Izlaz</a:t>
                </a:r>
                <a:endParaRPr lang="en-US" sz="1400" b="1" dirty="0"/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5084452" y="3049215"/>
                <a:ext cx="9108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 smtClean="0"/>
                  <a:t>Detektor</a:t>
                </a:r>
                <a:endParaRPr lang="en-US" sz="14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92080" y="4932190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 smtClean="0">
                  <a:solidFill>
                    <a:srgbClr val="990000"/>
                  </a:solidFill>
                  <a:latin typeface="Arial Black" pitchFamily="34" charset="0"/>
                </a:rPr>
                <a:t>x</a:t>
              </a:r>
              <a:endParaRPr lang="en-US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710120" y="4352795"/>
              <a:ext cx="913424" cy="526093"/>
            </a:xfrm>
            <a:prstGeom prst="rect">
              <a:avLst/>
            </a:prstGeom>
            <a:noFill/>
            <a:ln w="317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72790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Dilema</a:t>
            </a:r>
            <a:r>
              <a:rPr lang="x-none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– da li je o stanju mašine dovoljno zaključivati samo na osnovu </a:t>
            </a:r>
            <a:r>
              <a:rPr lang="x-none" sz="1800" b="1" dirty="0" smtClean="0">
                <a:solidFill>
                  <a:srgbClr val="990000"/>
                </a:solidFill>
              </a:rPr>
              <a:t>ukupnog nivoa vibracija </a:t>
            </a:r>
            <a:r>
              <a:rPr lang="x-none" sz="1800" b="1" dirty="0" smtClean="0">
                <a:solidFill>
                  <a:srgbClr val="000066"/>
                </a:solidFill>
              </a:rPr>
              <a:t>ili je potrebno sprovesti i </a:t>
            </a:r>
            <a:r>
              <a:rPr lang="x-none" sz="1800" b="1" dirty="0" smtClean="0">
                <a:solidFill>
                  <a:srgbClr val="990000"/>
                </a:solidFill>
              </a:rPr>
              <a:t>frekvencijsku analizu</a:t>
            </a:r>
            <a:r>
              <a:rPr lang="x-none" sz="1800" b="1" dirty="0" smtClean="0">
                <a:solidFill>
                  <a:srgbClr val="000066"/>
                </a:solidFill>
              </a:rPr>
              <a:t>?</a:t>
            </a:r>
            <a:endParaRPr lang="en-GB" sz="1800" b="1" dirty="0">
              <a:solidFill>
                <a:srgbClr val="990000"/>
              </a:solidFill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79512" y="4293096"/>
            <a:ext cx="878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Za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donošenje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odluke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li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dovoljno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samo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praćenje</a:t>
            </a:r>
            <a:r>
              <a:rPr lang="en-US" sz="1800" b="1" dirty="0">
                <a:solidFill>
                  <a:srgbClr val="000066"/>
                </a:solidFill>
              </a:rPr>
              <a:t> (monitoring), </a:t>
            </a:r>
            <a:r>
              <a:rPr lang="en-US" sz="1800" b="1" dirty="0" err="1">
                <a:solidFill>
                  <a:srgbClr val="000066"/>
                </a:solidFill>
              </a:rPr>
              <a:t>odnosno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ispitivanje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ukupnog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ili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neophodan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ceo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frekvencijski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spektar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inženjer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koji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sprovodi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ispitivanja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mora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poznaje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mašinu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oštećenja</a:t>
            </a:r>
            <a:r>
              <a:rPr lang="en-US" sz="1800" b="1" dirty="0">
                <a:solidFill>
                  <a:srgbClr val="000066"/>
                </a:solidFill>
              </a:rPr>
              <a:t> (</a:t>
            </a:r>
            <a:r>
              <a:rPr lang="en-US" sz="1800" b="1" dirty="0" err="1">
                <a:solidFill>
                  <a:srgbClr val="000066"/>
                </a:solidFill>
              </a:rPr>
              <a:t>kvarove</a:t>
            </a:r>
            <a:r>
              <a:rPr lang="en-US" sz="1800" b="1" dirty="0">
                <a:solidFill>
                  <a:srgbClr val="000066"/>
                </a:solidFill>
              </a:rPr>
              <a:t>) </a:t>
            </a:r>
            <a:r>
              <a:rPr lang="en-US" sz="1800" b="1" dirty="0" err="1">
                <a:solidFill>
                  <a:srgbClr val="000066"/>
                </a:solidFill>
              </a:rPr>
              <a:t>koja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najčešće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dešavaju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odnosno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koji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x-none" sz="1800" b="1" dirty="0" smtClean="0">
                <a:solidFill>
                  <a:srgbClr val="000066"/>
                </a:solidFill>
              </a:rPr>
              <a:t>element mašine ili deo elementa </a:t>
            </a:r>
            <a:r>
              <a:rPr lang="en-US" sz="1800" b="1" dirty="0" err="1" smtClean="0">
                <a:solidFill>
                  <a:srgbClr val="000066"/>
                </a:solidFill>
              </a:rPr>
              <a:t>od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značaja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ispitivanje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25677" y="1927212"/>
            <a:ext cx="5520330" cy="2365884"/>
            <a:chOff x="1725677" y="1903623"/>
            <a:chExt cx="5520330" cy="2365884"/>
          </a:xfrm>
        </p:grpSpPr>
        <p:grpSp>
          <p:nvGrpSpPr>
            <p:cNvPr id="52" name="Group 51"/>
            <p:cNvGrpSpPr/>
            <p:nvPr/>
          </p:nvGrpSpPr>
          <p:grpSpPr>
            <a:xfrm>
              <a:off x="1835696" y="1916832"/>
              <a:ext cx="5410311" cy="2352675"/>
              <a:chOff x="1860450" y="2060848"/>
              <a:chExt cx="5410311" cy="235267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860450" y="2060848"/>
                <a:ext cx="5410311" cy="2352675"/>
                <a:chOff x="1692275" y="3524597"/>
                <a:chExt cx="5410311" cy="2352675"/>
              </a:xfrm>
            </p:grpSpPr>
            <p:pic>
              <p:nvPicPr>
                <p:cNvPr id="42" name="Picture 1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692275" y="3524597"/>
                  <a:ext cx="5330825" cy="2352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6300788" y="3524597"/>
                  <a:ext cx="576263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6300788" y="4605685"/>
                  <a:ext cx="647700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142512" y="4310173"/>
                  <a:ext cx="946491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sr-Latn-CS" sz="1200" b="1" dirty="0" smtClean="0">
                      <a:solidFill>
                        <a:srgbClr val="990000"/>
                      </a:solidFill>
                    </a:rPr>
                    <a:t>Ukupni nivo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4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129563" y="5419485"/>
                  <a:ext cx="97302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sr-Latn-CS" sz="1200" b="1" dirty="0" smtClean="0">
                      <a:solidFill>
                        <a:srgbClr val="990000"/>
                      </a:solidFill>
                    </a:rPr>
                    <a:t>Frekvencijski</a:t>
                  </a:r>
                  <a:endParaRPr lang="sr-Latn-CS" sz="1200" b="1" dirty="0">
                    <a:solidFill>
                      <a:srgbClr val="990000"/>
                    </a:solidFill>
                  </a:endParaRPr>
                </a:p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spektar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4330906" y="220750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 smtClean="0">
                    <a:solidFill>
                      <a:srgbClr val="990000"/>
                    </a:solidFill>
                    <a:latin typeface="Arial Black" pitchFamily="34" charset="0"/>
                  </a:rPr>
                  <a:t>?</a:t>
                </a:r>
                <a:endParaRPr lang="en-US" dirty="0">
                  <a:solidFill>
                    <a:srgbClr val="99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542558" y="2956809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 smtClean="0">
                    <a:solidFill>
                      <a:srgbClr val="990000"/>
                    </a:solidFill>
                    <a:latin typeface="Arial Black" pitchFamily="34" charset="0"/>
                  </a:rPr>
                  <a:t>?</a:t>
                </a:r>
                <a:endParaRPr lang="en-US" dirty="0">
                  <a:solidFill>
                    <a:srgbClr val="99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725677" y="1906471"/>
              <a:ext cx="10021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Pretvarač</a:t>
              </a:r>
              <a:endParaRPr lang="en-US" sz="1400" b="1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843808" y="1903623"/>
              <a:ext cx="10599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Pojačavač</a:t>
              </a:r>
              <a:endParaRPr lang="en-US" sz="1400" b="1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041321" y="2654628"/>
              <a:ext cx="8835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Filter(i)</a:t>
              </a:r>
              <a:endParaRPr lang="en-US" sz="1400" b="1" dirty="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084452" y="1903623"/>
              <a:ext cx="9108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Detektor</a:t>
              </a:r>
              <a:endParaRPr lang="en-US" sz="1400" b="1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465476" y="1906455"/>
              <a:ext cx="5629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Izlaz</a:t>
              </a:r>
              <a:endParaRPr lang="en-US" sz="1400" b="1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465476" y="3049215"/>
              <a:ext cx="5629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Izlaz</a:t>
              </a:r>
              <a:endParaRPr lang="en-US" sz="1400" b="1" dirty="0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5084452" y="3049215"/>
              <a:ext cx="9108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Detektor</a:t>
              </a:r>
              <a:endParaRPr lang="en-US" sz="1400" b="1" dirty="0"/>
            </a:p>
          </p:txBody>
        </p:sp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915685"/>
            <a:ext cx="87840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</a:t>
            </a:r>
            <a:r>
              <a:rPr lang="en-US" sz="1800" b="1" dirty="0" smtClean="0">
                <a:solidFill>
                  <a:srgbClr val="000066"/>
                </a:solidFill>
              </a:rPr>
              <a:t>Problem </a:t>
            </a:r>
            <a:r>
              <a:rPr lang="en-US" sz="1800" b="1" dirty="0" err="1">
                <a:solidFill>
                  <a:srgbClr val="000066"/>
                </a:solidFill>
              </a:rPr>
              <a:t>koji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naj</a:t>
            </a:r>
            <a:r>
              <a:rPr lang="hr-HR" sz="1800" b="1" dirty="0">
                <a:solidFill>
                  <a:srgbClr val="000066"/>
                </a:solidFill>
              </a:rPr>
              <a:t>č</a:t>
            </a:r>
            <a:r>
              <a:rPr lang="en-US" sz="1800" b="1" dirty="0" err="1">
                <a:solidFill>
                  <a:srgbClr val="000066"/>
                </a:solidFill>
              </a:rPr>
              <a:t>ešće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</a:rPr>
              <a:t>javlja kod ventilatora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990000"/>
                </a:solidFill>
              </a:rPr>
              <a:t>neuravnoteženost</a:t>
            </a:r>
            <a:r>
              <a:rPr lang="en-US" sz="1800" b="1" dirty="0">
                <a:solidFill>
                  <a:srgbClr val="990000"/>
                </a:solidFill>
              </a:rPr>
              <a:t> (</a:t>
            </a:r>
            <a:r>
              <a:rPr lang="en-US" sz="1800" b="1" dirty="0" err="1">
                <a:solidFill>
                  <a:srgbClr val="990000"/>
                </a:solidFill>
              </a:rPr>
              <a:t>debalans</a:t>
            </a:r>
            <a:r>
              <a:rPr lang="en-US" sz="1800" b="1" dirty="0">
                <a:solidFill>
                  <a:srgbClr val="990000"/>
                </a:solidFill>
              </a:rPr>
              <a:t>) </a:t>
            </a:r>
            <a:r>
              <a:rPr lang="en-US" sz="1800" b="1" dirty="0" err="1">
                <a:solidFill>
                  <a:srgbClr val="990000"/>
                </a:solidFill>
              </a:rPr>
              <a:t>mase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koja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određenoj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brzini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rotiranja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utiče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podizanje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vibracija</a:t>
            </a:r>
            <a:r>
              <a:rPr lang="en-US" sz="1800" b="1" dirty="0">
                <a:solidFill>
                  <a:srgbClr val="000066"/>
                </a:solidFill>
              </a:rPr>
              <a:t>. Ova </a:t>
            </a:r>
            <a:r>
              <a:rPr lang="en-US" sz="1800" b="1" dirty="0" err="1">
                <a:solidFill>
                  <a:srgbClr val="000066"/>
                </a:solidFill>
              </a:rPr>
              <a:t>pojava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obično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manifestuje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najvišim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nivoom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 smtClean="0">
                <a:solidFill>
                  <a:srgbClr val="000066"/>
                </a:solidFill>
              </a:rPr>
              <a:t>spektru</a:t>
            </a:r>
            <a:r>
              <a:rPr lang="en-US" sz="1800" b="1" dirty="0" smtClean="0">
                <a:solidFill>
                  <a:srgbClr val="000066"/>
                </a:solidFill>
              </a:rPr>
              <a:t>.</a:t>
            </a:r>
            <a:endParaRPr lang="x-none" sz="1800" b="1" dirty="0" smtClean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800" b="1" dirty="0" err="1" smtClean="0">
                <a:solidFill>
                  <a:srgbClr val="000066"/>
                </a:solidFill>
              </a:rPr>
              <a:t>Da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bi se </a:t>
            </a:r>
            <a:r>
              <a:rPr lang="en-US" sz="1800" b="1" dirty="0" err="1">
                <a:solidFill>
                  <a:srgbClr val="000066"/>
                </a:solidFill>
              </a:rPr>
              <a:t>uočio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razvoj</a:t>
            </a:r>
            <a:r>
              <a:rPr lang="en-US" sz="1800" b="1" dirty="0">
                <a:solidFill>
                  <a:srgbClr val="000066"/>
                </a:solidFill>
              </a:rPr>
              <a:t> (</a:t>
            </a:r>
            <a:r>
              <a:rPr lang="en-US" sz="1800" b="1" dirty="0" err="1">
                <a:solidFill>
                  <a:srgbClr val="000066"/>
                </a:solidFill>
              </a:rPr>
              <a:t>povećanje</a:t>
            </a:r>
            <a:r>
              <a:rPr lang="en-US" sz="1800" b="1" dirty="0">
                <a:solidFill>
                  <a:srgbClr val="000066"/>
                </a:solidFill>
              </a:rPr>
              <a:t>) </a:t>
            </a:r>
            <a:r>
              <a:rPr lang="en-US" sz="1800" b="1" dirty="0" err="1">
                <a:solidFill>
                  <a:srgbClr val="000066"/>
                </a:solidFill>
              </a:rPr>
              <a:t>neuravnoteženosti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dovoljno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meriti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ukupni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jednakim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vremenskim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intervalima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r>
              <a:rPr lang="en-US" sz="1800" b="1" dirty="0" err="1">
                <a:solidFill>
                  <a:srgbClr val="000066"/>
                </a:solidFill>
              </a:rPr>
              <a:t>Ukupni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će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odslikavati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povećanje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isto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kao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frekvencijski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spektar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683568" y="3429000"/>
            <a:ext cx="7561262" cy="2978299"/>
            <a:chOff x="683568" y="3429000"/>
            <a:chExt cx="7561262" cy="2978299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3502174"/>
              <a:ext cx="75596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634730" y="3429000"/>
              <a:ext cx="4608513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2339330" y="3933751"/>
              <a:ext cx="792163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899592" y="5517282"/>
              <a:ext cx="647700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5363518" y="6092825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7092305" y="6092825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1359663" y="5948362"/>
              <a:ext cx="9893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ventilator</a:t>
              </a:r>
              <a:endParaRPr lang="en-US" sz="1400" b="1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2258914" y="3847579"/>
              <a:ext cx="9108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brzina</a:t>
              </a:r>
            </a:p>
            <a:p>
              <a:r>
                <a:rPr lang="sr-Latn-CS" sz="1400" b="1" dirty="0"/>
                <a:t>vibracija</a:t>
              </a:r>
              <a:endParaRPr lang="en-US" sz="1400" b="1" dirty="0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3491781" y="3552110"/>
              <a:ext cx="25923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Frekvencijski spektar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6803380" y="3429000"/>
              <a:ext cx="12239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>
                  <a:solidFill>
                    <a:srgbClr val="990000"/>
                  </a:solidFill>
                </a:rPr>
                <a:t>Ukupni nivo</a:t>
              </a:r>
              <a:endParaRPr lang="en-US" sz="1600" b="1">
                <a:solidFill>
                  <a:srgbClr val="990000"/>
                </a:solidFill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6660505" y="6021387"/>
              <a:ext cx="15128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/>
                <a:t>datum merenja</a:t>
              </a:r>
              <a:endParaRPr lang="en-US" sz="1400" b="1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5363518" y="6021387"/>
              <a:ext cx="1152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/>
                <a:t>frekvencija</a:t>
              </a:r>
              <a:endParaRPr lang="en-US" sz="1400" b="1"/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9512" y="908720"/>
            <a:ext cx="878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</a:t>
            </a:r>
            <a:r>
              <a:rPr lang="en-US" sz="1800" b="1" dirty="0" err="1" smtClean="0">
                <a:solidFill>
                  <a:srgbClr val="000066"/>
                </a:solidFill>
              </a:rPr>
              <a:t>Uzrok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povećanja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vibracija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</a:rPr>
              <a:t>kod menjača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frekvencijama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uzupčavanja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zubaca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dva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zupčanika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njihovi</a:t>
            </a:r>
            <a:r>
              <a:rPr lang="sr-Latn-CS" sz="1800" b="1" dirty="0">
                <a:solidFill>
                  <a:srgbClr val="000066"/>
                </a:solidFill>
              </a:rPr>
              <a:t>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harmoni</a:t>
            </a:r>
            <a:r>
              <a:rPr lang="sr-Latn-CS" sz="1800" b="1" dirty="0">
                <a:solidFill>
                  <a:srgbClr val="000066"/>
                </a:solidFill>
              </a:rPr>
              <a:t>cima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predstavljaju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oštećeni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ili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istrošeni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zupčanici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r>
              <a:rPr lang="en-US" sz="1800" b="1" dirty="0" err="1">
                <a:solidFill>
                  <a:srgbClr val="000066"/>
                </a:solidFill>
              </a:rPr>
              <a:t>Nivoi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ovim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frekvencijama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su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normalnim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situacijama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mnogo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niži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najvišeg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frekvencijskom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spektru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tako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neophodno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sprovesti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upoređivanje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celog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frekvencijskog </a:t>
            </a:r>
            <a:r>
              <a:rPr lang="en-US" sz="1800" b="1" dirty="0" err="1" smtClean="0">
                <a:solidFill>
                  <a:srgbClr val="000066"/>
                </a:solidFill>
              </a:rPr>
              <a:t>spektra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bi se </a:t>
            </a:r>
            <a:r>
              <a:rPr lang="en-US" sz="1800" b="1" dirty="0" err="1">
                <a:solidFill>
                  <a:srgbClr val="000066"/>
                </a:solidFill>
              </a:rPr>
              <a:t>otkrio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razvoj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uvećanje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oštećenja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3356992"/>
            <a:ext cx="8569325" cy="2952328"/>
            <a:chOff x="251520" y="3356992"/>
            <a:chExt cx="8569325" cy="2952328"/>
          </a:xfrm>
        </p:grpSpPr>
        <p:pic>
          <p:nvPicPr>
            <p:cNvPr id="29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691533"/>
              <a:ext cx="8569325" cy="261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4067870" y="3691533"/>
              <a:ext cx="4608513" cy="166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1977133" y="3831233"/>
              <a:ext cx="939800" cy="292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5539483" y="6021983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573070" y="6020395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2013645" y="3762970"/>
              <a:ext cx="911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brzina</a:t>
              </a:r>
            </a:p>
            <a:p>
              <a:r>
                <a:rPr lang="sr-Latn-CS" sz="1400" b="1"/>
                <a:t>vibracija</a:t>
              </a:r>
              <a:endParaRPr lang="en-US" sz="1400" b="1"/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7165083" y="5994995"/>
              <a:ext cx="15128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/>
                <a:t>datum merenja</a:t>
              </a:r>
              <a:endParaRPr lang="en-US" sz="1400" b="1"/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5436295" y="5994995"/>
              <a:ext cx="1152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/>
                <a:t>frekvencija</a:t>
              </a:r>
              <a:endParaRPr lang="en-US" sz="1400" b="1"/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900808" y="5779095"/>
              <a:ext cx="1295400" cy="288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948433" y="5779095"/>
              <a:ext cx="8016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menjač</a:t>
              </a:r>
              <a:endParaRPr lang="en-US" sz="1400" b="1" dirty="0"/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3565525" y="3480102"/>
              <a:ext cx="25923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Frekvencijski spektar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7237164" y="3356992"/>
              <a:ext cx="12239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Ukupni nivo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2345105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800" b="1" dirty="0" smtClean="0">
                <a:solidFill>
                  <a:srgbClr val="000066"/>
                </a:solidFill>
              </a:rPr>
              <a:t>Sa </a:t>
            </a:r>
            <a:r>
              <a:rPr lang="x-none" sz="1800" b="1" dirty="0" smtClean="0">
                <a:solidFill>
                  <a:srgbClr val="990000"/>
                </a:solidFill>
              </a:rPr>
              <a:t>vremenskog dijagrama </a:t>
            </a:r>
            <a:r>
              <a:rPr lang="x-none" sz="1800" b="1" dirty="0" smtClean="0">
                <a:solidFill>
                  <a:srgbClr val="000066"/>
                </a:solidFill>
              </a:rPr>
              <a:t>nije moguće prepoznati (identifikovati) izvore vibracija: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>
          <a:xfrm>
            <a:off x="1547664" y="2970413"/>
            <a:ext cx="5980842" cy="3410915"/>
            <a:chOff x="688336" y="1735544"/>
            <a:chExt cx="7767328" cy="4429760"/>
          </a:xfrm>
        </p:grpSpPr>
        <p:pic>
          <p:nvPicPr>
            <p:cNvPr id="35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336" y="1735544"/>
              <a:ext cx="7767328" cy="4429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2532378" y="2014944"/>
              <a:ext cx="4376425" cy="6908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831718" y="2499706"/>
              <a:ext cx="1406747" cy="39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 smtClean="0"/>
                <a:t>Amplituda</a:t>
              </a:r>
              <a:endParaRPr lang="en-US" sz="1400" b="1" dirty="0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6013011" y="4036423"/>
              <a:ext cx="1228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 smtClean="0"/>
                <a:t>Vreme</a:t>
              </a:r>
              <a:endParaRPr lang="en-US" sz="1400" b="1" dirty="0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>
                <a:solidFill>
                  <a:srgbClr val="000066"/>
                </a:solidFill>
              </a:rPr>
              <a:t>Frekvencijski spektar u </a:t>
            </a:r>
            <a:r>
              <a:rPr lang="hr-HR" sz="1800" b="1" dirty="0" smtClean="0">
                <a:solidFill>
                  <a:srgbClr val="000066"/>
                </a:solidFill>
              </a:rPr>
              <a:t>mnogim slučajevima </a:t>
            </a:r>
            <a:r>
              <a:rPr lang="hr-HR" sz="1800" b="1" dirty="0">
                <a:solidFill>
                  <a:srgbClr val="000066"/>
                </a:solidFill>
              </a:rPr>
              <a:t>pruža detaljniju informaciju o izvorima signala, što se ne može postići na osnovu vremenskog signala ili ukupnog </a:t>
            </a:r>
            <a:r>
              <a:rPr lang="hr-HR" sz="1800" b="1" dirty="0" smtClean="0">
                <a:solidFill>
                  <a:srgbClr val="000066"/>
                </a:solidFill>
              </a:rPr>
              <a:t>nivoa vibracija.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Razlozi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2448464" y="1082060"/>
            <a:ext cx="6300000" cy="14812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Potvrda da frekvencije i amplitude vibracija ne prekoračuju granice postojanosti materijala od koga je napravljen određeni mašinski element.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19" name="Picture 67"/>
          <p:cNvPicPr>
            <a:picLocks noChangeAspect="1" noChangeArrowheads="1"/>
          </p:cNvPicPr>
          <p:nvPr/>
        </p:nvPicPr>
        <p:blipFill>
          <a:blip r:embed="rId2" cstate="print"/>
          <a:srcRect t="5201"/>
          <a:stretch>
            <a:fillRect/>
          </a:stretch>
        </p:blipFill>
        <p:spPr bwMode="auto">
          <a:xfrm>
            <a:off x="179388" y="1052736"/>
            <a:ext cx="2091220" cy="52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68"/>
          <p:cNvSpPr>
            <a:spLocks noChangeArrowheads="1"/>
          </p:cNvSpPr>
          <p:nvPr/>
        </p:nvSpPr>
        <p:spPr bwMode="auto">
          <a:xfrm>
            <a:off x="2448464" y="2703864"/>
            <a:ext cx="6300000" cy="10215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Izbegavanje pobuđivanja rezonanse kod pojedinih delova mašine.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1" name="Rectangle 69"/>
          <p:cNvSpPr>
            <a:spLocks noChangeArrowheads="1"/>
          </p:cNvSpPr>
          <p:nvPr/>
        </p:nvSpPr>
        <p:spPr bwMode="auto">
          <a:xfrm>
            <a:off x="2448464" y="3858874"/>
            <a:ext cx="6300000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Prigušenje vibracija ili izolovanje izvora vibracija.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2448464" y="4598385"/>
            <a:ext cx="6300000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Pravilno održavanje mašina praćenjem njenog stanja.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2448464" y="5337894"/>
            <a:ext cx="6300000" cy="10215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>
                <a:solidFill>
                  <a:srgbClr val="000066"/>
                </a:solidFill>
              </a:rPr>
              <a:t>Izrada i verifikacija kompjuterskih modela mašinskih konstrukcija (modalna analiza sistema).</a:t>
            </a:r>
            <a:endParaRPr lang="en-GB" sz="1800" b="1">
              <a:solidFill>
                <a:srgbClr val="000066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5"/>
          <p:cNvGrpSpPr>
            <a:grpSpLocks noChangeAspect="1"/>
          </p:cNvGrpSpPr>
          <p:nvPr/>
        </p:nvGrpSpPr>
        <p:grpSpPr bwMode="auto">
          <a:xfrm>
            <a:off x="857125" y="3284984"/>
            <a:ext cx="7429750" cy="3076439"/>
            <a:chOff x="975" y="2432"/>
            <a:chExt cx="3611" cy="1493"/>
          </a:xfrm>
        </p:grpSpPr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975" y="2432"/>
              <a:ext cx="3611" cy="1493"/>
              <a:chOff x="975" y="2432"/>
              <a:chExt cx="3611" cy="1493"/>
            </a:xfrm>
          </p:grpSpPr>
          <p:pic>
            <p:nvPicPr>
              <p:cNvPr id="40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" y="2432"/>
                <a:ext cx="3611" cy="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3243" y="2795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6"/>
              <p:cNvSpPr>
                <a:spLocks noChangeArrowheads="1"/>
              </p:cNvSpPr>
              <p:nvPr/>
            </p:nvSpPr>
            <p:spPr bwMode="auto">
              <a:xfrm>
                <a:off x="4014" y="3521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3107" y="3294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1902" y="3521"/>
              <a:ext cx="48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vibracije</a:t>
              </a:r>
              <a:endParaRPr lang="en-US" sz="1400" b="1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134" y="2795"/>
              <a:ext cx="55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amplituda</a:t>
              </a:r>
              <a:endParaRPr lang="en-US" sz="1400" b="1"/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3177" y="2795"/>
              <a:ext cx="55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amplituda</a:t>
              </a:r>
              <a:endParaRPr lang="en-US" sz="1400" b="1" dirty="0"/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3859" y="3475"/>
              <a:ext cx="59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3083" y="3249"/>
              <a:ext cx="3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vreme</a:t>
              </a:r>
              <a:endParaRPr lang="en-US" sz="1400" b="1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80488" y="980728"/>
            <a:ext cx="8784000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r-HR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</a:t>
            </a:r>
            <a:r>
              <a:rPr lang="hr-HR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Merenje </a:t>
            </a:r>
            <a:r>
              <a:rPr lang="hr-HR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frekvencijska analiza </a:t>
            </a:r>
            <a:r>
              <a:rPr lang="hr-HR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vibracionog signala </a:t>
            </a:r>
            <a:r>
              <a:rPr lang="hr-HR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menjačkoj </a:t>
            </a:r>
            <a:r>
              <a:rPr lang="hr-HR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kutiji;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r-HR" sz="1800" b="1" dirty="0" smtClean="0">
                <a:solidFill>
                  <a:srgbClr val="000066"/>
                </a:solidFill>
              </a:rPr>
              <a:t>Frekvencijski </a:t>
            </a:r>
            <a:r>
              <a:rPr lang="hr-HR" sz="1800" b="1" dirty="0">
                <a:solidFill>
                  <a:srgbClr val="000066"/>
                </a:solidFill>
              </a:rPr>
              <a:t>spektar daje </a:t>
            </a:r>
            <a:r>
              <a:rPr lang="hr-HR" sz="1800" b="1" dirty="0" smtClean="0">
                <a:solidFill>
                  <a:srgbClr val="000066"/>
                </a:solidFill>
              </a:rPr>
              <a:t>informacije </a:t>
            </a:r>
            <a:r>
              <a:rPr lang="hr-HR" sz="1800" b="1" dirty="0">
                <a:solidFill>
                  <a:srgbClr val="000066"/>
                </a:solidFill>
              </a:rPr>
              <a:t>o </a:t>
            </a:r>
            <a:r>
              <a:rPr lang="hr-HR" sz="1800" b="1" dirty="0" smtClean="0">
                <a:solidFill>
                  <a:srgbClr val="000066"/>
                </a:solidFill>
              </a:rPr>
              <a:t>nivoima vibracija koje su izazvane </a:t>
            </a:r>
            <a:r>
              <a:rPr lang="hr-HR" sz="1800" b="1" dirty="0">
                <a:solidFill>
                  <a:srgbClr val="000066"/>
                </a:solidFill>
              </a:rPr>
              <a:t>rotirajućim delovima i zupcima u </a:t>
            </a:r>
            <a:r>
              <a:rPr lang="hr-HR" sz="1800" b="1" dirty="0" smtClean="0">
                <a:solidFill>
                  <a:srgbClr val="000066"/>
                </a:solidFill>
              </a:rPr>
              <a:t>zahvatu.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r-HR" sz="1800" b="1" dirty="0" smtClean="0">
                <a:solidFill>
                  <a:srgbClr val="000066"/>
                </a:solidFill>
              </a:rPr>
              <a:t>Ovime </a:t>
            </a:r>
            <a:r>
              <a:rPr lang="hr-HR" sz="1800" b="1" dirty="0">
                <a:solidFill>
                  <a:srgbClr val="000066"/>
                </a:solidFill>
              </a:rPr>
              <a:t>se dobija značajna pomoć u lociranju izvora uvećanih ili nepoželjnih vibracija koje proističu iz datih i drugih izvora.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611560" y="1751214"/>
            <a:ext cx="7526646" cy="3694010"/>
            <a:chOff x="390531" y="2132856"/>
            <a:chExt cx="8362938" cy="4104456"/>
          </a:xfrm>
        </p:grpSpPr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7727"/>
            <a:stretch>
              <a:fillRect/>
            </a:stretch>
          </p:blipFill>
          <p:spPr bwMode="auto">
            <a:xfrm>
              <a:off x="390531" y="2132856"/>
              <a:ext cx="8362938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1578773" y="5894412"/>
              <a:ext cx="6372216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931074" y="4382318"/>
              <a:ext cx="1078705" cy="540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6112667" y="5353868"/>
              <a:ext cx="2162172" cy="540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971601" y="4233090"/>
              <a:ext cx="1459154" cy="72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Nivo </a:t>
              </a:r>
            </a:p>
            <a:p>
              <a:r>
                <a:rPr lang="sr-Latn-CS" sz="1400" b="1" dirty="0"/>
                <a:t>vibracija</a:t>
              </a:r>
              <a:endParaRPr lang="en-US" sz="1400" b="1" dirty="0"/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7153292" y="5353472"/>
              <a:ext cx="1600177" cy="34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 smtClean="0"/>
                <a:t>Frekvencija</a:t>
              </a:r>
              <a:endParaRPr lang="en-US" sz="1400" b="1" dirty="0"/>
            </a:p>
          </p:txBody>
        </p:sp>
      </p:grp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Pokretni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delovi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mašine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generišu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vibracije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na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različitim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frekvencijama</a:t>
            </a:r>
            <a:r>
              <a:rPr lang="x-none" sz="1800" b="1" dirty="0" smtClean="0">
                <a:solidFill>
                  <a:srgbClr val="000066"/>
                </a:solidFill>
              </a:rPr>
              <a:t>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937374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Frekvencijska </a:t>
            </a:r>
            <a:r>
              <a:rPr lang="sr-Latn-CS" sz="1800" b="1" dirty="0" smtClean="0">
                <a:solidFill>
                  <a:srgbClr val="000066"/>
                </a:solidFill>
              </a:rPr>
              <a:t>analiza signala </a:t>
            </a:r>
            <a:r>
              <a:rPr lang="sr-Latn-CS" sz="1800" b="1" dirty="0">
                <a:solidFill>
                  <a:srgbClr val="000066"/>
                </a:solidFill>
              </a:rPr>
              <a:t>može biti </a:t>
            </a:r>
            <a:r>
              <a:rPr lang="sr-Latn-CS" sz="1800" b="1" dirty="0">
                <a:solidFill>
                  <a:srgbClr val="990000"/>
                </a:solidFill>
              </a:rPr>
              <a:t>pojasna</a:t>
            </a:r>
            <a:r>
              <a:rPr lang="sr-Latn-CS" sz="1800" b="1" dirty="0">
                <a:solidFill>
                  <a:srgbClr val="000066"/>
                </a:solidFill>
              </a:rPr>
              <a:t> i </a:t>
            </a:r>
            <a:r>
              <a:rPr lang="sr-Latn-CS" sz="1800" b="1" dirty="0">
                <a:solidFill>
                  <a:srgbClr val="990000"/>
                </a:solidFill>
              </a:rPr>
              <a:t>uskopojasna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28638" y="1419974"/>
            <a:ext cx="842396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</a:rPr>
              <a:t>Pojasna </a:t>
            </a:r>
            <a:r>
              <a:rPr lang="sr-Latn-CS" sz="1800" b="1" dirty="0" smtClean="0">
                <a:solidFill>
                  <a:srgbClr val="990000"/>
                </a:solidFill>
              </a:rPr>
              <a:t>analiza </a:t>
            </a:r>
            <a:r>
              <a:rPr lang="sr-Latn-CS" sz="1800" b="1" dirty="0" smtClean="0">
                <a:solidFill>
                  <a:srgbClr val="000066"/>
                </a:solidFill>
              </a:rPr>
              <a:t>signala se vrši korišćenjem filtera </a:t>
            </a:r>
            <a:r>
              <a:rPr lang="sr-Latn-CS" sz="1800" b="1" dirty="0">
                <a:solidFill>
                  <a:srgbClr val="000066"/>
                </a:solidFill>
              </a:rPr>
              <a:t>sa konstantnom širinom propusnog </a:t>
            </a:r>
            <a:r>
              <a:rPr lang="sr-Latn-CS" sz="1800" b="1" dirty="0" smtClean="0">
                <a:solidFill>
                  <a:srgbClr val="000066"/>
                </a:solidFill>
              </a:rPr>
              <a:t>opsega (CB) ili filtera sa </a:t>
            </a:r>
            <a:r>
              <a:rPr lang="sr-Latn-CS" sz="1800" b="1" dirty="0">
                <a:solidFill>
                  <a:srgbClr val="000066"/>
                </a:solidFill>
              </a:rPr>
              <a:t>procentualno konstantnom </a:t>
            </a:r>
            <a:r>
              <a:rPr lang="sr-Latn-CS" sz="1800" b="1" dirty="0" smtClean="0">
                <a:solidFill>
                  <a:srgbClr val="000066"/>
                </a:solidFill>
              </a:rPr>
              <a:t>širinom propusnog opsega </a:t>
            </a:r>
            <a:r>
              <a:rPr lang="sr-Latn-CS" sz="1800" b="1" dirty="0">
                <a:solidFill>
                  <a:srgbClr val="000066"/>
                </a:solidFill>
              </a:rPr>
              <a:t>(CPB</a:t>
            </a:r>
            <a:r>
              <a:rPr lang="sr-Latn-CS" sz="1800" b="1" dirty="0" smtClean="0">
                <a:solidFill>
                  <a:srgbClr val="000066"/>
                </a:solidFill>
              </a:rPr>
              <a:t>)</a:t>
            </a:r>
            <a:r>
              <a:rPr lang="en-US" sz="1800" b="1" dirty="0" smtClean="0">
                <a:solidFill>
                  <a:srgbClr val="000066"/>
                </a:solidFill>
              </a:rPr>
              <a:t>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8638" y="2793702"/>
            <a:ext cx="6130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</a:rPr>
              <a:t>Uskopojasna analiza </a:t>
            </a:r>
            <a:r>
              <a:rPr lang="sr-Latn-CS" sz="1800" b="1" dirty="0">
                <a:solidFill>
                  <a:srgbClr val="000066"/>
                </a:solidFill>
              </a:rPr>
              <a:t>je zasnovana na digitalnoj obradi signala primenom FFT </a:t>
            </a:r>
            <a:r>
              <a:rPr lang="sr-Latn-CS" sz="1800" b="1" dirty="0" smtClean="0">
                <a:solidFill>
                  <a:srgbClr val="000066"/>
                </a:solidFill>
              </a:rPr>
              <a:t> analize</a:t>
            </a:r>
            <a:r>
              <a:rPr lang="x-none" sz="1800" b="1" dirty="0" smtClean="0">
                <a:solidFill>
                  <a:srgbClr val="000066"/>
                </a:solidFill>
              </a:rPr>
              <a:t>: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3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700139"/>
            <a:ext cx="2108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395536" y="3996903"/>
            <a:ext cx="8280400" cy="2384425"/>
            <a:chOff x="340" y="2251"/>
            <a:chExt cx="5216" cy="1502"/>
          </a:xfrm>
        </p:grpSpPr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2257"/>
              <a:ext cx="5216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85" y="2478"/>
              <a:ext cx="635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066" y="2614"/>
              <a:ext cx="680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150" y="2568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150" y="3385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470" y="3385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76" y="2523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2744" y="2251"/>
              <a:ext cx="680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2695" y="2251"/>
              <a:ext cx="8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FFT analiza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3505" y="3294"/>
              <a:ext cx="5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Furijeov</a:t>
              </a:r>
            </a:p>
            <a:p>
              <a:r>
                <a:rPr lang="sr-Latn-CS" sz="1400" b="1" dirty="0"/>
                <a:t>spektar</a:t>
              </a:r>
              <a:endParaRPr lang="en-US" sz="1400" b="1" dirty="0"/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4105" y="3294"/>
              <a:ext cx="7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Autospektar</a:t>
              </a:r>
              <a:endParaRPr lang="en-US" sz="1400" b="1" dirty="0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4074" y="2523"/>
              <a:ext cx="8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Kvadriranje/</a:t>
              </a:r>
            </a:p>
            <a:p>
              <a:r>
                <a:rPr lang="sr-Latn-CS" sz="1400" b="1" dirty="0"/>
                <a:t>usrednjavanje</a:t>
              </a:r>
              <a:endParaRPr lang="en-US" sz="1400" b="1" dirty="0"/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5057" y="2976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/>
                <a:t>Izlaz</a:t>
              </a:r>
              <a:endParaRPr lang="en-US" sz="1400"/>
            </a:p>
          </p:txBody>
        </p:sp>
      </p:grpSp>
      <p:pic>
        <p:nvPicPr>
          <p:cNvPr id="4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16"/>
            <a:ext cx="144000" cy="144000"/>
          </a:xfrm>
          <a:prstGeom prst="rect">
            <a:avLst/>
          </a:prstGeom>
          <a:noFill/>
        </p:spPr>
      </p:pic>
      <p:pic>
        <p:nvPicPr>
          <p:cNvPr id="45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68"/>
            <a:ext cx="144000" cy="144000"/>
          </a:xfrm>
          <a:prstGeom prst="rect">
            <a:avLst/>
          </a:prstGeom>
          <a:noFill/>
        </p:spPr>
      </p:pic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77672"/>
            <a:ext cx="82915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>
                <a:solidFill>
                  <a:srgbClr val="990000"/>
                </a:solidFill>
              </a:rPr>
              <a:t>Postupak </a:t>
            </a:r>
            <a:r>
              <a:rPr lang="hr-HR" sz="1800" b="1" dirty="0" smtClean="0">
                <a:solidFill>
                  <a:srgbClr val="990000"/>
                </a:solidFill>
              </a:rPr>
              <a:t>pojasne frekvencijske analize:</a:t>
            </a:r>
            <a:endParaRPr lang="en-GB" sz="1800" b="1" dirty="0">
              <a:solidFill>
                <a:srgbClr val="9900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93862" y="1365930"/>
            <a:ext cx="756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 smtClean="0">
                <a:solidFill>
                  <a:srgbClr val="000066"/>
                </a:solidFill>
              </a:rPr>
              <a:t>Propuštanje </a:t>
            </a:r>
            <a:r>
              <a:rPr lang="hr-HR" sz="1800" b="1" dirty="0">
                <a:solidFill>
                  <a:srgbClr val="000066"/>
                </a:solidFill>
              </a:rPr>
              <a:t>signala kroz filter uz istovremenu promenu centralne frekvencije jednog </a:t>
            </a:r>
            <a:r>
              <a:rPr lang="hr-HR" sz="1800" b="1" dirty="0" smtClean="0">
                <a:solidFill>
                  <a:srgbClr val="000066"/>
                </a:solidFill>
              </a:rPr>
              <a:t>filtera </a:t>
            </a:r>
            <a:r>
              <a:rPr lang="hr-HR" sz="1800" b="1" dirty="0">
                <a:solidFill>
                  <a:srgbClr val="000066"/>
                </a:solidFill>
              </a:rPr>
              <a:t>u cilju prekrivanja celog frekvencijskog opsega od interesa (ili istovremenim korišćenjem više filtera), daje veličinu nivoa signala na različitim </a:t>
            </a:r>
            <a:r>
              <a:rPr lang="hr-HR" sz="1800" b="1" dirty="0" smtClean="0">
                <a:solidFill>
                  <a:srgbClr val="000066"/>
                </a:solidFill>
              </a:rPr>
              <a:t>frekvencijama.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763713" y="3429148"/>
            <a:ext cx="5616575" cy="3024188"/>
            <a:chOff x="1111" y="2024"/>
            <a:chExt cx="3538" cy="1905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b="5177"/>
            <a:stretch>
              <a:fillRect/>
            </a:stretch>
          </p:blipFill>
          <p:spPr bwMode="auto">
            <a:xfrm>
              <a:off x="1111" y="2024"/>
              <a:ext cx="3526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562" y="2750"/>
              <a:ext cx="273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4105" y="3702"/>
              <a:ext cx="544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834" y="3657"/>
              <a:ext cx="7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Frekvencija</a:t>
              </a:r>
              <a:endParaRPr lang="en-US" sz="1400" b="1" dirty="0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2389" y="2659"/>
              <a:ext cx="6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 smtClean="0"/>
                <a:t>Nivo </a:t>
              </a:r>
              <a:r>
                <a:rPr lang="sr-Latn-CS" sz="1400" b="1" dirty="0"/>
                <a:t>ubrzanja</a:t>
              </a:r>
              <a:endParaRPr lang="en-US" sz="1400" b="1" dirty="0"/>
            </a:p>
          </p:txBody>
        </p:sp>
      </p:grp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93862" y="3068960"/>
            <a:ext cx="75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 smtClean="0">
                <a:solidFill>
                  <a:srgbClr val="000066"/>
                </a:solidFill>
              </a:rPr>
              <a:t>Rezultat </a:t>
            </a:r>
            <a:r>
              <a:rPr lang="hr-HR" sz="1800" b="1" dirty="0">
                <a:solidFill>
                  <a:srgbClr val="000066"/>
                </a:solidFill>
              </a:rPr>
              <a:t>koji se dobija predstavlja </a:t>
            </a:r>
            <a:r>
              <a:rPr lang="hr-HR" sz="1800" b="1" dirty="0">
                <a:solidFill>
                  <a:srgbClr val="990000"/>
                </a:solidFill>
              </a:rPr>
              <a:t>frekvencijski spektar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9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144000" cy="144000"/>
          </a:xfrm>
          <a:prstGeom prst="rect">
            <a:avLst/>
          </a:prstGeom>
          <a:noFill/>
        </p:spPr>
      </p:pic>
      <p:pic>
        <p:nvPicPr>
          <p:cNvPr id="3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5000"/>
            <a:ext cx="144000" cy="144000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 bwMode="auto">
          <a:xfrm>
            <a:off x="5508104" y="3573016"/>
            <a:ext cx="0" cy="1368152"/>
          </a:xfrm>
          <a:prstGeom prst="straightConnector1">
            <a:avLst/>
          </a:prstGeom>
          <a:ln>
            <a:solidFill>
              <a:srgbClr val="99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7505" y="3297020"/>
            <a:ext cx="5664201" cy="2509842"/>
            <a:chOff x="107505" y="3297020"/>
            <a:chExt cx="5664201" cy="2509842"/>
          </a:xfrm>
        </p:grpSpPr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7505" y="3297020"/>
              <a:ext cx="5664201" cy="2509842"/>
              <a:chOff x="1791" y="2341"/>
              <a:chExt cx="3568" cy="1581"/>
            </a:xfrm>
          </p:grpSpPr>
          <p:pic>
            <p:nvPicPr>
              <p:cNvPr id="19" name="Picture 2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1" y="2341"/>
                <a:ext cx="3568" cy="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1791" y="2931"/>
                <a:ext cx="45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454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1"/>
              <p:cNvSpPr>
                <a:spLocks noChangeArrowheads="1"/>
              </p:cNvSpPr>
              <p:nvPr/>
            </p:nvSpPr>
            <p:spPr bwMode="auto">
              <a:xfrm>
                <a:off x="4694" y="3788"/>
                <a:ext cx="45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1815" y="2886"/>
                <a:ext cx="5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200" b="1" dirty="0"/>
                  <a:t>vibracije</a:t>
                </a:r>
                <a:endParaRPr lang="en-US" sz="1200" b="1" dirty="0"/>
              </a:p>
            </p:txBody>
          </p:sp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3526" y="2976"/>
                <a:ext cx="73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200" b="1"/>
                  <a:t>nivo vibracija</a:t>
                </a:r>
                <a:endParaRPr lang="en-US" sz="1200" b="1"/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4549" y="3748"/>
                <a:ext cx="4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200" b="1" dirty="0"/>
                  <a:t>vreme</a:t>
                </a:r>
                <a:endParaRPr lang="en-US" sz="1200" b="1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531122" y="5236839"/>
              <a:ext cx="288032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2555776" y="5229200"/>
              <a:ext cx="45044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/>
                <a:t>vreme</a:t>
              </a:r>
              <a:endParaRPr lang="en-US" sz="1200" b="1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Detektor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</a:rPr>
              <a:t>D</a:t>
            </a:r>
            <a:r>
              <a:rPr lang="en-US" sz="1800" b="1" dirty="0" err="1" smtClean="0">
                <a:solidFill>
                  <a:srgbClr val="990000"/>
                </a:solidFill>
              </a:rPr>
              <a:t>ETEKTOR</a:t>
            </a:r>
            <a:r>
              <a:rPr lang="en-US" sz="1800" b="1" dirty="0" smtClean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pretvara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</a:rPr>
              <a:t>brzo promenljivi </a:t>
            </a:r>
            <a:r>
              <a:rPr lang="en-US" sz="1800" b="1" dirty="0">
                <a:solidFill>
                  <a:srgbClr val="000066"/>
                </a:solidFill>
              </a:rPr>
              <a:t>signal </a:t>
            </a:r>
            <a:r>
              <a:rPr lang="en-US" sz="1800" b="1" dirty="0" err="1">
                <a:solidFill>
                  <a:srgbClr val="000066"/>
                </a:solidFill>
              </a:rPr>
              <a:t>vibracija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sr-Latn-CS" sz="1800" b="1" dirty="0" smtClean="0">
                <a:solidFill>
                  <a:srgbClr val="000066"/>
                </a:solidFill>
              </a:rPr>
              <a:t>sporije promenljiv </a:t>
            </a:r>
            <a:r>
              <a:rPr lang="sr-Latn-CS" sz="1800" b="1" dirty="0">
                <a:solidFill>
                  <a:srgbClr val="000066"/>
                </a:solidFill>
              </a:rPr>
              <a:t>signal </a:t>
            </a:r>
            <a:r>
              <a:rPr lang="en-US" sz="1800" b="1" dirty="0" err="1">
                <a:solidFill>
                  <a:srgbClr val="000066"/>
                </a:solidFill>
              </a:rPr>
              <a:t>koji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može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prikazati</a:t>
            </a:r>
            <a:r>
              <a:rPr lang="x-none" sz="1800" b="1" dirty="0" smtClean="0">
                <a:solidFill>
                  <a:srgbClr val="000066"/>
                </a:solidFill>
              </a:rPr>
              <a:t> i pratiti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displeju</a:t>
            </a:r>
            <a:r>
              <a:rPr lang="x-none" sz="1800" b="1" dirty="0" smtClean="0">
                <a:solidFill>
                  <a:srgbClr val="000066"/>
                </a:solidFill>
              </a:rPr>
              <a:t> (ekranu) mernog instrumenta</a:t>
            </a:r>
            <a:r>
              <a:rPr lang="en-US" sz="1800" b="1" dirty="0" smtClean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9512" y="1988840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</a:t>
            </a:r>
            <a:r>
              <a:rPr lang="x-none" sz="1800" b="1" dirty="0" smtClean="0">
                <a:solidFill>
                  <a:srgbClr val="000066"/>
                </a:solidFill>
              </a:rPr>
              <a:t>: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x-none" sz="1800" b="1" dirty="0" err="1" smtClean="0">
                <a:solidFill>
                  <a:srgbClr val="000066"/>
                </a:solidFill>
              </a:rPr>
              <a:t>I</a:t>
            </a:r>
            <a:r>
              <a:rPr lang="en-US" sz="1800" b="1" dirty="0" err="1" smtClean="0">
                <a:solidFill>
                  <a:srgbClr val="000066"/>
                </a:solidFill>
              </a:rPr>
              <a:t>zlazni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</a:t>
            </a:r>
            <a:r>
              <a:rPr lang="en-US" sz="1800" b="1" dirty="0">
                <a:solidFill>
                  <a:srgbClr val="000066"/>
                </a:solidFill>
              </a:rPr>
              <a:t> (</a:t>
            </a:r>
            <a:r>
              <a:rPr lang="en-US" sz="1800" b="1" dirty="0" err="1">
                <a:solidFill>
                  <a:srgbClr val="000066"/>
                </a:solidFill>
              </a:rPr>
              <a:t>RMS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pik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 smtClean="0">
                <a:solidFill>
                  <a:srgbClr val="000066"/>
                </a:solidFill>
              </a:rPr>
              <a:t>pik-pik</a:t>
            </a:r>
            <a:r>
              <a:rPr lang="x-none" sz="1800" b="1" dirty="0" smtClean="0">
                <a:solidFill>
                  <a:srgbClr val="000066"/>
                </a:solidFill>
              </a:rPr>
              <a:t>,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zadržavanje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</a:rPr>
              <a:t>pik-pik</a:t>
            </a:r>
            <a:r>
              <a:rPr lang="en-US" sz="1800" b="1" dirty="0">
                <a:solidFill>
                  <a:srgbClr val="000066"/>
                </a:solidFill>
              </a:rPr>
              <a:t>) </a:t>
            </a:r>
            <a:r>
              <a:rPr lang="sr-Latn-CS" sz="1800" b="1" dirty="0">
                <a:solidFill>
                  <a:srgbClr val="000066"/>
                </a:solidFill>
              </a:rPr>
              <a:t>za ulazni signal </a:t>
            </a:r>
            <a:r>
              <a:rPr lang="en-US" sz="1800" b="1" dirty="0">
                <a:solidFill>
                  <a:srgbClr val="000066"/>
                </a:solidFill>
              </a:rPr>
              <a:t>u </a:t>
            </a:r>
            <a:r>
              <a:rPr lang="en-US" sz="1800" b="1" dirty="0" err="1">
                <a:solidFill>
                  <a:srgbClr val="000066"/>
                </a:solidFill>
              </a:rPr>
              <a:t>vidu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</a:rPr>
              <a:t>bloka </a:t>
            </a:r>
            <a:r>
              <a:rPr lang="en-US" sz="1800" b="1" dirty="0" err="1">
                <a:solidFill>
                  <a:srgbClr val="000066"/>
                </a:solidFill>
              </a:rPr>
              <a:t>sinusoidalnog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signala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konstantne</a:t>
            </a:r>
            <a:r>
              <a:rPr lang="en-US" sz="1800" b="1" dirty="0">
                <a:solidFill>
                  <a:srgbClr val="000066"/>
                </a:solidFill>
              </a:rPr>
              <a:t> amplitude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796488" y="3037016"/>
            <a:ext cx="316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I</a:t>
            </a:r>
            <a:r>
              <a:rPr lang="en-US" sz="1800" b="1" dirty="0" err="1">
                <a:solidFill>
                  <a:srgbClr val="000066"/>
                </a:solidFill>
              </a:rPr>
              <a:t>zlazni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opada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naglim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slabljenjem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ulaznog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signala</a:t>
            </a:r>
            <a:r>
              <a:rPr lang="x-none" sz="1800" b="1" dirty="0" smtClean="0">
                <a:solidFill>
                  <a:srgbClr val="000066"/>
                </a:solidFill>
              </a:rPr>
              <a:t>,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izazivajući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pritom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fluktuacije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signalu</a:t>
            </a:r>
            <a:r>
              <a:rPr lang="en-US" sz="1800" b="1" dirty="0" smtClean="0">
                <a:solidFill>
                  <a:srgbClr val="000066"/>
                </a:solidFill>
              </a:rPr>
              <a:t>.</a:t>
            </a:r>
            <a:endParaRPr lang="x-none" sz="1800" b="1" dirty="0" smtClean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Veličine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fluktuacija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opadanja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signala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su </a:t>
            </a:r>
            <a:r>
              <a:rPr lang="en-US" sz="1800" b="1" dirty="0" err="1" smtClean="0">
                <a:solidFill>
                  <a:srgbClr val="000066"/>
                </a:solidFill>
              </a:rPr>
              <a:t>određ</a:t>
            </a:r>
            <a:r>
              <a:rPr lang="sr-Latn-CS" sz="1800" b="1" dirty="0" smtClean="0">
                <a:solidFill>
                  <a:srgbClr val="000066"/>
                </a:solidFill>
              </a:rPr>
              <a:t>ene </a:t>
            </a:r>
            <a:r>
              <a:rPr lang="en-US" sz="1800" b="1" dirty="0" err="1">
                <a:solidFill>
                  <a:srgbClr val="000066"/>
                </a:solidFill>
              </a:rPr>
              <a:t>izborom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vremena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usrednjavanja</a:t>
            </a:r>
            <a:r>
              <a:rPr lang="en-US" sz="1800" b="1" dirty="0">
                <a:solidFill>
                  <a:srgbClr val="000066"/>
                </a:solidFill>
              </a:rPr>
              <a:t>.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Merni lanac; Detektor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79512" y="1007244"/>
            <a:ext cx="878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Pri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kratkom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vremenu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usrednjavanja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detektor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prati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</a:rPr>
              <a:t>veoma dobro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promene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signala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 smtClean="0">
                <a:solidFill>
                  <a:srgbClr val="000066"/>
                </a:solidFill>
              </a:rPr>
              <a:t>što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u </a:t>
            </a:r>
            <a:r>
              <a:rPr lang="en-US" sz="1800" b="1" dirty="0" err="1">
                <a:solidFill>
                  <a:srgbClr val="000066"/>
                </a:solidFill>
              </a:rPr>
              <a:t>nekim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slučajevima</a:t>
            </a:r>
            <a:r>
              <a:rPr lang="sr-Latn-C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oteža</a:t>
            </a:r>
            <a:r>
              <a:rPr lang="x-none" sz="1800" b="1" dirty="0" smtClean="0">
                <a:solidFill>
                  <a:srgbClr val="000066"/>
                </a:solidFill>
              </a:rPr>
              <a:t>va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očitavanje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rezultata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ekrana instrumenta</a:t>
            </a:r>
            <a:r>
              <a:rPr lang="en-US" sz="1800" b="1" dirty="0" smtClean="0">
                <a:solidFill>
                  <a:srgbClr val="000066"/>
                </a:solidFill>
              </a:rPr>
              <a:t>.</a:t>
            </a:r>
            <a:endParaRPr lang="x-none" sz="1800" b="1" dirty="0" smtClean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rgbClr val="000066"/>
                </a:solidFill>
              </a:rPr>
              <a:t>Sa </a:t>
            </a:r>
            <a:r>
              <a:rPr lang="en-US" sz="1800" b="1" dirty="0" err="1">
                <a:solidFill>
                  <a:srgbClr val="000066"/>
                </a:solidFill>
              </a:rPr>
              <a:t>druge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strane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ukoliko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koristi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990000"/>
                </a:solidFill>
              </a:rPr>
              <a:t>duž</a:t>
            </a:r>
            <a:r>
              <a:rPr lang="x-none" sz="1800" b="1" dirty="0" smtClean="0">
                <a:solidFill>
                  <a:srgbClr val="990000"/>
                </a:solidFill>
              </a:rPr>
              <a:t>e</a:t>
            </a:r>
            <a:r>
              <a:rPr lang="en-US" sz="1800" b="1" dirty="0" smtClean="0">
                <a:solidFill>
                  <a:srgbClr val="990000"/>
                </a:solidFill>
              </a:rPr>
              <a:t> </a:t>
            </a:r>
            <a:r>
              <a:rPr lang="en-US" sz="1800" b="1" dirty="0" err="1" smtClean="0">
                <a:solidFill>
                  <a:srgbClr val="990000"/>
                </a:solidFill>
              </a:rPr>
              <a:t>vreme</a:t>
            </a:r>
            <a:r>
              <a:rPr lang="en-US" sz="1800" b="1" dirty="0" smtClean="0">
                <a:solidFill>
                  <a:srgbClr val="990000"/>
                </a:solidFill>
              </a:rPr>
              <a:t> </a:t>
            </a:r>
            <a:r>
              <a:rPr lang="x-none" sz="1800" b="1" dirty="0" smtClean="0">
                <a:solidFill>
                  <a:srgbClr val="990000"/>
                </a:solidFill>
              </a:rPr>
              <a:t>usrednjavanja</a:t>
            </a:r>
            <a:r>
              <a:rPr lang="en-US" sz="1800" b="1" dirty="0" smtClean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neke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informacije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mogu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izgubiti</a:t>
            </a:r>
            <a:r>
              <a:rPr lang="sr-Latn-CS" sz="1800" b="1" dirty="0">
                <a:solidFill>
                  <a:srgbClr val="000066"/>
                </a:solidFill>
              </a:rPr>
              <a:t>, kao </a:t>
            </a:r>
            <a:r>
              <a:rPr lang="sr-Latn-CS" sz="1800" b="1" dirty="0" smtClean="0">
                <a:solidFill>
                  <a:srgbClr val="000066"/>
                </a:solidFill>
              </a:rPr>
              <a:t>što je to slučaj sa impulsnim signalima.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79388" y="3284538"/>
            <a:ext cx="8759825" cy="2914650"/>
            <a:chOff x="252" y="1933"/>
            <a:chExt cx="5518" cy="1836"/>
          </a:xfrm>
        </p:grpSpPr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" y="1933"/>
              <a:ext cx="550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295" y="2069"/>
              <a:ext cx="635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925" y="1955"/>
              <a:ext cx="635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4241" y="2296"/>
              <a:ext cx="1406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4354" y="2568"/>
              <a:ext cx="1406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2517" y="3113"/>
              <a:ext cx="454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5193" y="3430"/>
              <a:ext cx="454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351" y="2115"/>
              <a:ext cx="6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Amplituda</a:t>
              </a:r>
              <a:endParaRPr lang="en-US" sz="1400" b="1" dirty="0"/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2901" y="2069"/>
              <a:ext cx="6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400" b="1" dirty="0"/>
                <a:t>Nivo</a:t>
              </a:r>
            </a:p>
            <a:p>
              <a:pPr algn="ctr"/>
              <a:r>
                <a:rPr lang="sr-Latn-CS" sz="1400" b="1" dirty="0"/>
                <a:t>amplitude</a:t>
              </a:r>
              <a:endParaRPr lang="en-US" sz="1400" b="1" dirty="0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4224" y="2467"/>
              <a:ext cx="14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400" b="1" dirty="0">
                  <a:solidFill>
                    <a:srgbClr val="003399"/>
                  </a:solidFill>
                </a:rPr>
                <a:t>Vreme usrednjavanja 10s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4368" y="2704"/>
              <a:ext cx="140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400" b="1" dirty="0">
                  <a:solidFill>
                    <a:srgbClr val="CC3300"/>
                  </a:solidFill>
                </a:rPr>
                <a:t>Vreme usrednjavanja 1s</a:t>
              </a:r>
              <a:endParaRPr lang="en-US" sz="1400" b="1" dirty="0">
                <a:solidFill>
                  <a:srgbClr val="CC3300"/>
                </a:solidFill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2185" y="3158"/>
              <a:ext cx="4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Vreme</a:t>
              </a:r>
              <a:endParaRPr lang="en-US" sz="1400" b="1" dirty="0"/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5042" y="3430"/>
              <a:ext cx="4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Vreme</a:t>
              </a:r>
              <a:endParaRPr lang="en-US" sz="1400" b="1" dirty="0"/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Linearna vs. logaritamska skala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977424"/>
            <a:ext cx="878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Često</a:t>
            </a:r>
            <a:r>
              <a:rPr lang="en-US" sz="1800" b="1" dirty="0">
                <a:solidFill>
                  <a:srgbClr val="000066"/>
                </a:solidFill>
              </a:rPr>
              <a:t> je </a:t>
            </a:r>
            <a:r>
              <a:rPr lang="en-US" sz="1800" b="1" dirty="0" err="1">
                <a:solidFill>
                  <a:srgbClr val="000066"/>
                </a:solidFill>
              </a:rPr>
              <a:t>teško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proceniti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preostalu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količinu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goriva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rezervoaru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automobila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kada</a:t>
            </a:r>
            <a:r>
              <a:rPr lang="en-US" sz="1800" b="1" dirty="0">
                <a:solidFill>
                  <a:srgbClr val="000066"/>
                </a:solidFill>
              </a:rPr>
              <a:t> instrument </a:t>
            </a:r>
            <a:r>
              <a:rPr lang="en-US" sz="1800" b="1" dirty="0" err="1">
                <a:solidFill>
                  <a:srgbClr val="000066"/>
                </a:solidFill>
              </a:rPr>
              <a:t>za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merenje</a:t>
            </a:r>
            <a:r>
              <a:rPr lang="x-none" sz="1800" b="1" dirty="0" smtClean="0">
                <a:solidFill>
                  <a:srgbClr val="000066"/>
                </a:solidFill>
              </a:rPr>
              <a:t> goriva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linearnu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skalu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r>
              <a:rPr lang="en-US" sz="1800" b="1" dirty="0" err="1">
                <a:solidFill>
                  <a:srgbClr val="000066"/>
                </a:solidFill>
              </a:rPr>
              <a:t>Ukoliko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merač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logaritamsku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skalu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donji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deo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skale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će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biti</a:t>
            </a:r>
            <a:r>
              <a:rPr lang="en-US" sz="1800" b="1" dirty="0">
                <a:solidFill>
                  <a:srgbClr val="000066"/>
                </a:solidFill>
              </a:rPr>
              <a:t> “</a:t>
            </a:r>
            <a:r>
              <a:rPr lang="en-US" sz="1800" b="1" dirty="0" err="1">
                <a:solidFill>
                  <a:srgbClr val="000066"/>
                </a:solidFill>
              </a:rPr>
              <a:t>razvučen</a:t>
            </a:r>
            <a:r>
              <a:rPr lang="en-US" sz="1800" b="1" dirty="0">
                <a:solidFill>
                  <a:srgbClr val="000066"/>
                </a:solidFill>
              </a:rPr>
              <a:t>”, </a:t>
            </a:r>
            <a:r>
              <a:rPr lang="en-US" sz="1800" b="1" dirty="0" err="1">
                <a:solidFill>
                  <a:srgbClr val="000066"/>
                </a:solidFill>
              </a:rPr>
              <a:t>tako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preostala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količina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goriva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rezervoaru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može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jasnije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videti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994" y="3048148"/>
            <a:ext cx="5688012" cy="3405188"/>
          </a:xfrm>
          <a:prstGeom prst="rect">
            <a:avLst/>
          </a:prstGeom>
          <a:noFill/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79512" y="2636912"/>
            <a:ext cx="8784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Zapaža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logaritamska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skala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nema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nulu</a:t>
            </a:r>
            <a:r>
              <a:rPr lang="en-US" sz="1800" b="1" dirty="0">
                <a:solidFill>
                  <a:srgbClr val="000066"/>
                </a:solidFill>
              </a:rPr>
              <a:t>.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Linearna vs. logaritamska skala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942553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</a:rPr>
              <a:t>U </a:t>
            </a:r>
            <a:r>
              <a:rPr lang="en-US" sz="1800" b="1" dirty="0" err="1">
                <a:solidFill>
                  <a:srgbClr val="000066"/>
                </a:solidFill>
              </a:rPr>
              <a:t>postupku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merenja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vibracija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upotrebljavaju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linearna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logaritamska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frekvencijska</a:t>
            </a:r>
            <a:r>
              <a:rPr lang="en-U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skala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79512" y="1929606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990000"/>
                </a:solidFill>
              </a:rPr>
              <a:t>Prednost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linearne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frekvencijske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skale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se</a:t>
            </a:r>
            <a:r>
              <a:rPr lang="x-none" sz="1800" b="1" dirty="0" smtClean="0">
                <a:solidFill>
                  <a:srgbClr val="990000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ogleda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u </a:t>
            </a:r>
            <a:r>
              <a:rPr lang="sr-Latn-CS" sz="1800" b="1" dirty="0">
                <a:solidFill>
                  <a:srgbClr val="000066"/>
                </a:solidFill>
              </a:rPr>
              <a:t>lakšem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otkrivanju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harmonijski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povezanih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komponenata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signalu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9512" y="2948459"/>
            <a:ext cx="26640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</a:rPr>
              <a:t>Prednost l</a:t>
            </a:r>
            <a:r>
              <a:rPr lang="en-US" sz="1800" b="1" dirty="0" err="1" smtClean="0">
                <a:solidFill>
                  <a:srgbClr val="990000"/>
                </a:solidFill>
              </a:rPr>
              <a:t>ogaritamsk</a:t>
            </a:r>
            <a:r>
              <a:rPr lang="x-none" sz="1800" b="1" dirty="0" smtClean="0">
                <a:solidFill>
                  <a:srgbClr val="990000"/>
                </a:solidFill>
              </a:rPr>
              <a:t>e</a:t>
            </a:r>
            <a:r>
              <a:rPr lang="en-US" sz="1800" b="1" dirty="0" smtClean="0">
                <a:solidFill>
                  <a:srgbClr val="990000"/>
                </a:solidFill>
              </a:rPr>
              <a:t> </a:t>
            </a:r>
            <a:r>
              <a:rPr lang="x-none" sz="1800" b="1" dirty="0" smtClean="0">
                <a:solidFill>
                  <a:srgbClr val="990000"/>
                </a:solidFill>
              </a:rPr>
              <a:t>frekvencijske </a:t>
            </a:r>
            <a:r>
              <a:rPr lang="en-US" sz="1800" b="1" dirty="0" err="1" smtClean="0">
                <a:solidFill>
                  <a:srgbClr val="990000"/>
                </a:solidFill>
              </a:rPr>
              <a:t>skal</a:t>
            </a:r>
            <a:r>
              <a:rPr lang="x-none" sz="1800" b="1" dirty="0" smtClean="0">
                <a:solidFill>
                  <a:srgbClr val="990000"/>
                </a:solidFill>
              </a:rPr>
              <a:t>e </a:t>
            </a:r>
            <a:r>
              <a:rPr lang="x-none" sz="1800" b="1" dirty="0" smtClean="0">
                <a:solidFill>
                  <a:srgbClr val="000066"/>
                </a:solidFill>
              </a:rPr>
              <a:t>je u tome što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pruža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više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pojedinosti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donjem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delu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skale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pokriva</a:t>
            </a:r>
            <a:r>
              <a:rPr lang="en-US" sz="1800" b="1" dirty="0">
                <a:solidFill>
                  <a:srgbClr val="000066"/>
                </a:solidFill>
              </a:rPr>
              <a:t> u </a:t>
            </a:r>
            <a:r>
              <a:rPr lang="en-US" sz="1800" b="1" dirty="0" err="1">
                <a:solidFill>
                  <a:srgbClr val="000066"/>
                </a:solidFill>
              </a:rPr>
              <a:t>isto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vreme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širi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frekvencijski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opseg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910779" y="2925787"/>
            <a:ext cx="5981701" cy="3311525"/>
            <a:chOff x="1018" y="1797"/>
            <a:chExt cx="3768" cy="2086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0" y="1797"/>
              <a:ext cx="3582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1066" y="2931"/>
              <a:ext cx="408" cy="227"/>
              <a:chOff x="1066" y="2931"/>
              <a:chExt cx="408" cy="227"/>
            </a:xfrm>
          </p:grpSpPr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1066" y="2931"/>
                <a:ext cx="272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1292" y="2931"/>
                <a:ext cx="182" cy="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1066" y="1933"/>
              <a:ext cx="408" cy="227"/>
              <a:chOff x="1066" y="2931"/>
              <a:chExt cx="408" cy="227"/>
            </a:xfrm>
          </p:grpSpPr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1066" y="2931"/>
                <a:ext cx="272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1292" y="2931"/>
                <a:ext cx="182" cy="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4014" y="2568"/>
              <a:ext cx="499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4059" y="3566"/>
              <a:ext cx="499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 rot="16200000">
              <a:off x="896" y="3184"/>
              <a:ext cx="5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Nivo </a:t>
              </a:r>
            </a:p>
            <a:p>
              <a:r>
                <a:rPr lang="sr-Latn-CS" sz="1400" b="1"/>
                <a:t>vibracija</a:t>
              </a:r>
              <a:endParaRPr lang="en-US" sz="1400" b="1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 rot="16200000">
              <a:off x="896" y="2258"/>
              <a:ext cx="5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Nivo </a:t>
              </a:r>
            </a:p>
            <a:p>
              <a:r>
                <a:rPr lang="sr-Latn-CS" sz="1400" b="1" dirty="0"/>
                <a:t>vibracija</a:t>
              </a:r>
              <a:endParaRPr lang="en-US" sz="1400" b="1" dirty="0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050" y="2469"/>
              <a:ext cx="7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 smtClean="0"/>
                <a:t>Linearna</a:t>
              </a:r>
              <a:endParaRPr lang="sr-Latn-CS" sz="1400" b="1" dirty="0"/>
            </a:p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937" y="3475"/>
              <a:ext cx="8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Logaritamska</a:t>
              </a:r>
            </a:p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</p:grp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Linearna vs. logaritamska skala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80488" y="980728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Koriste </a:t>
            </a:r>
            <a:r>
              <a:rPr lang="sr-Latn-CS" sz="1800" b="1" dirty="0" smtClean="0">
                <a:solidFill>
                  <a:srgbClr val="000066"/>
                </a:solidFill>
              </a:rPr>
              <a:t>se takođe i </a:t>
            </a:r>
            <a:r>
              <a:rPr lang="sr-Latn-CS" sz="1800" b="1" dirty="0">
                <a:solidFill>
                  <a:srgbClr val="990000"/>
                </a:solidFill>
              </a:rPr>
              <a:t>linearna</a:t>
            </a:r>
            <a:r>
              <a:rPr lang="sr-Latn-CS" sz="1800" b="1" dirty="0">
                <a:solidFill>
                  <a:srgbClr val="000066"/>
                </a:solidFill>
              </a:rPr>
              <a:t> i </a:t>
            </a:r>
            <a:r>
              <a:rPr lang="sr-Latn-CS" sz="1800" b="1" dirty="0">
                <a:solidFill>
                  <a:srgbClr val="990000"/>
                </a:solidFill>
              </a:rPr>
              <a:t>logaritamska </a:t>
            </a:r>
            <a:r>
              <a:rPr lang="sr-Latn-CS" sz="18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amplitudna</a:t>
            </a:r>
            <a:r>
              <a:rPr lang="sr-Latn-CS" sz="1800" b="1" dirty="0">
                <a:solidFill>
                  <a:srgbClr val="990000"/>
                </a:solidFill>
              </a:rPr>
              <a:t> skala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80488" y="1518310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Često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dešava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</a:rPr>
              <a:t>frekvencijske </a:t>
            </a:r>
            <a:r>
              <a:rPr lang="en-US" sz="1800" b="1" dirty="0" err="1">
                <a:solidFill>
                  <a:srgbClr val="000066"/>
                </a:solidFill>
              </a:rPr>
              <a:t>komponentne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su od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interes</a:t>
            </a:r>
            <a:r>
              <a:rPr lang="x-none" sz="1800" b="1" dirty="0" smtClean="0">
                <a:solidFill>
                  <a:srgbClr val="000066"/>
                </a:solidFill>
              </a:rPr>
              <a:t>a imaju</a:t>
            </a:r>
            <a:r>
              <a:rPr lang="en-US" sz="1800" b="1" dirty="0" smtClean="0">
                <a:solidFill>
                  <a:srgbClr val="000066"/>
                </a:solidFill>
              </a:rPr>
              <a:t> u</a:t>
            </a:r>
            <a:r>
              <a:rPr lang="x-none" sz="1800" b="1" dirty="0" smtClean="0">
                <a:solidFill>
                  <a:srgbClr val="000066"/>
                </a:solidFill>
              </a:rPr>
              <a:t> frekvencijskom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spektru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mnogo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nižu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amplitudu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dominantnih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komponen</a:t>
            </a:r>
            <a:r>
              <a:rPr lang="x-none" sz="1800" b="1" dirty="0" smtClean="0">
                <a:solidFill>
                  <a:srgbClr val="000066"/>
                </a:solidFill>
              </a:rPr>
              <a:t>ata</a:t>
            </a:r>
            <a:r>
              <a:rPr lang="en-US" sz="1800" b="1" dirty="0" smtClean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80488" y="2471391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Ukoliko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upotrebi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linearna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amplitudna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skala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niski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nivoi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će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jedva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biti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registrovani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zbog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čega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sr-Latn-CS" sz="1800" b="1" dirty="0" smtClean="0">
                <a:solidFill>
                  <a:srgbClr val="000066"/>
                </a:solidFill>
              </a:rPr>
              <a:t>koristi </a:t>
            </a:r>
            <a:r>
              <a:rPr lang="en-US" sz="1800" b="1" dirty="0" err="1" smtClean="0">
                <a:solidFill>
                  <a:srgbClr val="990000"/>
                </a:solidFill>
              </a:rPr>
              <a:t>logaritamsk</a:t>
            </a:r>
            <a:r>
              <a:rPr lang="x-none" sz="1800" b="1" dirty="0" smtClean="0">
                <a:solidFill>
                  <a:srgbClr val="990000"/>
                </a:solidFill>
              </a:rPr>
              <a:t>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990000"/>
                </a:solidFill>
              </a:rPr>
              <a:t>amplitudn</a:t>
            </a:r>
            <a:r>
              <a:rPr lang="x-none" sz="1800" b="1" dirty="0" smtClean="0">
                <a:solidFill>
                  <a:srgbClr val="990000"/>
                </a:solidFill>
              </a:rPr>
              <a:t>a</a:t>
            </a:r>
            <a:r>
              <a:rPr lang="en-US" sz="1800" b="1" dirty="0" smtClean="0">
                <a:solidFill>
                  <a:srgbClr val="990000"/>
                </a:solidFill>
              </a:rPr>
              <a:t> </a:t>
            </a:r>
            <a:r>
              <a:rPr lang="en-US" sz="1800" b="1" dirty="0" err="1" smtClean="0">
                <a:solidFill>
                  <a:srgbClr val="990000"/>
                </a:solidFill>
              </a:rPr>
              <a:t>skal</a:t>
            </a:r>
            <a:r>
              <a:rPr lang="x-none" sz="1800" b="1" dirty="0" smtClean="0">
                <a:solidFill>
                  <a:srgbClr val="990000"/>
                </a:solidFill>
              </a:rPr>
              <a:t>a</a:t>
            </a:r>
            <a:r>
              <a:rPr lang="en-US" sz="1800" b="1" dirty="0" smtClean="0">
                <a:solidFill>
                  <a:srgbClr val="000066"/>
                </a:solidFill>
              </a:rPr>
              <a:t>.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76674" y="3387874"/>
            <a:ext cx="6405563" cy="3065462"/>
            <a:chOff x="1476674" y="3387874"/>
            <a:chExt cx="6405563" cy="3065462"/>
          </a:xfrm>
        </p:grpSpPr>
        <p:pic>
          <p:nvPicPr>
            <p:cNvPr id="41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674" y="3387874"/>
              <a:ext cx="6405563" cy="306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1548112" y="4237186"/>
              <a:ext cx="215900" cy="9350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7596487" y="4019699"/>
              <a:ext cx="215900" cy="1368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4140499" y="3660924"/>
              <a:ext cx="936625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2540299" y="3660924"/>
              <a:ext cx="735013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 rot="16200000">
              <a:off x="859231" y="4679267"/>
              <a:ext cx="15460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 smtClean="0">
                  <a:solidFill>
                    <a:srgbClr val="003399"/>
                  </a:solidFill>
                </a:rPr>
                <a:t>Linearna skala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 rot="16200000">
              <a:off x="6692590" y="4679267"/>
              <a:ext cx="19712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 smtClean="0">
                  <a:solidFill>
                    <a:srgbClr val="006600"/>
                  </a:solidFill>
                </a:rPr>
                <a:t>Logaritamska skala</a:t>
              </a:r>
              <a:endParaRPr lang="en-US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2449210" y="3587899"/>
              <a:ext cx="9124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200" b="1" dirty="0">
                  <a:solidFill>
                    <a:srgbClr val="000099"/>
                  </a:solidFill>
                </a:rPr>
                <a:t>Linearna </a:t>
              </a:r>
            </a:p>
            <a:p>
              <a:r>
                <a:rPr lang="sr-Latn-CS" sz="1200" b="1" dirty="0">
                  <a:solidFill>
                    <a:srgbClr val="000099"/>
                  </a:solidFill>
                </a:rPr>
                <a:t>amplituda</a:t>
              </a:r>
              <a:endParaRPr lang="en-US" sz="1200" b="1" dirty="0">
                <a:solidFill>
                  <a:srgbClr val="000099"/>
                </a:solidFill>
              </a:endParaRP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4096518" y="3587899"/>
              <a:ext cx="11833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200" b="1" dirty="0">
                  <a:solidFill>
                    <a:srgbClr val="006600"/>
                  </a:solidFill>
                </a:rPr>
                <a:t>Logaritamska</a:t>
              </a:r>
            </a:p>
            <a:p>
              <a:r>
                <a:rPr lang="sr-Latn-CS" sz="1200" b="1" dirty="0">
                  <a:solidFill>
                    <a:srgbClr val="006600"/>
                  </a:solidFill>
                </a:rPr>
                <a:t>amplituda</a:t>
              </a:r>
              <a:endParaRPr lang="en-US" sz="12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Razlozi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448464" y="1017136"/>
            <a:ext cx="6300000" cy="14812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Potvrda da frekvencije i amplitude vibracija ne prekoračuju dozvoljene vrednosti za izloženost čoveka vibracijama koje </a:t>
            </a:r>
            <a:r>
              <a:rPr lang="sr-Latn-CS" sz="1800" b="1" dirty="0" smtClean="0">
                <a:solidFill>
                  <a:srgbClr val="000066"/>
                </a:solidFill>
              </a:rPr>
              <a:t>se prenose </a:t>
            </a:r>
            <a:r>
              <a:rPr lang="sr-Latn-CS" sz="1800" b="1" dirty="0">
                <a:solidFill>
                  <a:srgbClr val="000066"/>
                </a:solidFill>
              </a:rPr>
              <a:t>preko sistema </a:t>
            </a:r>
            <a:r>
              <a:rPr lang="sr-Latn-CS" sz="1800" b="1" dirty="0" smtClean="0">
                <a:solidFill>
                  <a:srgbClr val="000066"/>
                </a:solidFill>
              </a:rPr>
              <a:t>šaka-ruka</a:t>
            </a:r>
            <a:r>
              <a:rPr lang="sr-Latn-CS" sz="1800" b="1" dirty="0">
                <a:solidFill>
                  <a:srgbClr val="000066"/>
                </a:solidFill>
              </a:rPr>
              <a:t>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448464" y="2534786"/>
            <a:ext cx="6300000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>
                <a:solidFill>
                  <a:srgbClr val="000066"/>
                </a:solidFill>
              </a:rPr>
              <a:t>Procena rizika od nastajanja vibracionih bolesti.</a:t>
            </a:r>
            <a:endParaRPr lang="en-GB" sz="1800" b="1">
              <a:solidFill>
                <a:srgbClr val="000066"/>
              </a:solidFill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199"/>
            <a:ext cx="196766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3661495"/>
            <a:ext cx="2052543" cy="27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448464" y="3861048"/>
            <a:ext cx="6300000" cy="14812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Potvrda da frekvencije i amplitude vibracija ne prekoračuju dozvoljene vrednosti za izloženost čoveka vibracijama koje </a:t>
            </a:r>
            <a:r>
              <a:rPr lang="sr-Latn-CS" sz="1800" b="1" dirty="0" smtClean="0">
                <a:solidFill>
                  <a:srgbClr val="000066"/>
                </a:solidFill>
              </a:rPr>
              <a:t>se prenose na </a:t>
            </a:r>
            <a:r>
              <a:rPr lang="sr-Latn-CS" sz="1800" b="1" dirty="0">
                <a:solidFill>
                  <a:srgbClr val="000066"/>
                </a:solidFill>
              </a:rPr>
              <a:t>celo telo čoveka.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48464" y="5373216"/>
            <a:ext cx="6300000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Procena rizika od nastajanja vibracionih bolesti.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3" y="1052736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Merenje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vibracija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često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predstavlja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 smtClean="0">
                <a:solidFill>
                  <a:srgbClr val="990000"/>
                </a:solidFill>
                <a:cs typeface="Arial" charset="0"/>
              </a:rPr>
              <a:t>kompromis</a:t>
            </a:r>
            <a:r>
              <a:rPr lang="x-none" sz="1800" b="1" dirty="0" smtClean="0">
                <a:solidFill>
                  <a:srgbClr val="000066"/>
                </a:solidFill>
                <a:cs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20" name="Picture 12" descr="Pokretljiv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378" y="2980655"/>
            <a:ext cx="5436302" cy="31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9512" y="1484784"/>
            <a:ext cx="878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Neposredno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merenje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  <a:cs typeface="Arial" charset="0"/>
              </a:rPr>
              <a:t>pobudne </a:t>
            </a:r>
            <a:r>
              <a:rPr lang="en-GB" sz="1800" b="1" dirty="0" err="1" smtClean="0">
                <a:solidFill>
                  <a:srgbClr val="000066"/>
                </a:solidFill>
                <a:cs typeface="Arial" charset="0"/>
              </a:rPr>
              <a:t>sile</a:t>
            </a:r>
            <a:r>
              <a:rPr lang="en-GB" sz="1800" b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koja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stvara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vibracije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što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bi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bilo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najpoželjnije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x-none" sz="1800" b="1" dirty="0" smtClean="0">
                <a:solidFill>
                  <a:srgbClr val="000066"/>
                </a:solidFill>
                <a:cs typeface="Arial" charset="0"/>
              </a:rPr>
              <a:t>praktično </a:t>
            </a:r>
            <a:r>
              <a:rPr lang="en-GB" sz="1800" b="1" dirty="0" smtClean="0">
                <a:solidFill>
                  <a:srgbClr val="000066"/>
                </a:solidFill>
                <a:cs typeface="Arial" charset="0"/>
              </a:rPr>
              <a:t>je </a:t>
            </a:r>
            <a:r>
              <a:rPr lang="x-none" sz="1800" b="1" dirty="0" smtClean="0">
                <a:solidFill>
                  <a:srgbClr val="000066"/>
                </a:solidFill>
                <a:cs typeface="Arial" charset="0"/>
              </a:rPr>
              <a:t>neizvodljivo</a:t>
            </a:r>
            <a:r>
              <a:rPr lang="en-GB" sz="1800" b="1" dirty="0" smtClean="0">
                <a:solidFill>
                  <a:srgbClr val="000066"/>
                </a:solidFill>
                <a:cs typeface="Arial" charset="0"/>
              </a:rPr>
              <a:t>.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Iz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tog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razloga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se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prilikom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sprovođenja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analize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vrši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990000"/>
                </a:solidFill>
                <a:cs typeface="Arial" charset="0"/>
              </a:rPr>
              <a:t>merenje</a:t>
            </a:r>
            <a:r>
              <a:rPr lang="en-GB" sz="1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990000"/>
                </a:solidFill>
                <a:cs typeface="Arial" charset="0"/>
              </a:rPr>
              <a:t>odziva</a:t>
            </a:r>
            <a:r>
              <a:rPr lang="en-GB" sz="1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990000"/>
                </a:solidFill>
                <a:cs typeface="Arial" charset="0"/>
              </a:rPr>
              <a:t>sistema</a:t>
            </a:r>
            <a:r>
              <a:rPr lang="en-GB" sz="1800" b="1" dirty="0">
                <a:solidFill>
                  <a:srgbClr val="990000"/>
                </a:solidFill>
                <a:cs typeface="Arial" charset="0"/>
              </a:rPr>
              <a:t> (</a:t>
            </a:r>
            <a:r>
              <a:rPr lang="en-GB" sz="1800" b="1" dirty="0" err="1" smtClean="0">
                <a:solidFill>
                  <a:srgbClr val="990000"/>
                </a:solidFill>
                <a:cs typeface="Arial" charset="0"/>
              </a:rPr>
              <a:t>posledic</a:t>
            </a:r>
            <a:r>
              <a:rPr lang="x-none" sz="1800" b="1" dirty="0" smtClean="0">
                <a:solidFill>
                  <a:srgbClr val="990000"/>
                </a:solidFill>
                <a:cs typeface="Arial" charset="0"/>
              </a:rPr>
              <a:t>e</a:t>
            </a:r>
            <a:r>
              <a:rPr lang="en-GB" sz="1800" b="1" dirty="0" smtClean="0">
                <a:solidFill>
                  <a:srgbClr val="990000"/>
                </a:solidFill>
                <a:cs typeface="Arial" charset="0"/>
              </a:rPr>
              <a:t>) </a:t>
            </a:r>
            <a:r>
              <a:rPr lang="en-GB" sz="1800" b="1" dirty="0" err="1">
                <a:solidFill>
                  <a:srgbClr val="990000"/>
                </a:solidFill>
                <a:cs typeface="Arial" charset="0"/>
              </a:rPr>
              <a:t>na</a:t>
            </a:r>
            <a:r>
              <a:rPr lang="en-GB" sz="1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990000"/>
                </a:solidFill>
                <a:cs typeface="Arial" charset="0"/>
              </a:rPr>
              <a:t>dejstv</a:t>
            </a:r>
            <a:r>
              <a:rPr lang="sr-Latn-CS" sz="1800" b="1" dirty="0">
                <a:solidFill>
                  <a:srgbClr val="990000"/>
                </a:solidFill>
                <a:cs typeface="Arial" charset="0"/>
              </a:rPr>
              <a:t>o</a:t>
            </a:r>
            <a:r>
              <a:rPr lang="en-GB" sz="18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990000"/>
                </a:solidFill>
                <a:cs typeface="Arial" charset="0"/>
              </a:rPr>
              <a:t>sil</a:t>
            </a:r>
            <a:r>
              <a:rPr lang="sr-Latn-CS" sz="1800" b="1" dirty="0">
                <a:solidFill>
                  <a:srgbClr val="990000"/>
                </a:solidFill>
                <a:cs typeface="Arial" charset="0"/>
              </a:rPr>
              <a:t>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koji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u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stvari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000066"/>
                </a:solidFill>
                <a:cs typeface="Arial" charset="0"/>
              </a:rPr>
              <a:t>predstavlja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vibracije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.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3284984"/>
            <a:ext cx="32403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cs typeface="Arial" charset="0"/>
              </a:rPr>
              <a:t>Odziv sistema </a:t>
            </a:r>
            <a:r>
              <a:rPr lang="sr-Latn-CS" sz="1800" b="1" dirty="0" smtClean="0">
                <a:solidFill>
                  <a:srgbClr val="000066"/>
                </a:solidFill>
                <a:cs typeface="Arial" charset="0"/>
              </a:rPr>
              <a:t>je određen </a:t>
            </a:r>
            <a:r>
              <a:rPr lang="sr-Latn-CS" sz="1800" b="1" dirty="0" smtClean="0">
                <a:solidFill>
                  <a:srgbClr val="990000"/>
                </a:solidFill>
                <a:cs typeface="Arial" charset="0"/>
              </a:rPr>
              <a:t>pokretljivošću sistema</a:t>
            </a:r>
            <a:r>
              <a:rPr lang="sr-Latn-CS" sz="1800" b="1" dirty="0" smtClean="0">
                <a:solidFill>
                  <a:srgbClr val="000066"/>
                </a:solidFill>
                <a:cs typeface="Arial" charset="0"/>
              </a:rPr>
              <a:t>, </a:t>
            </a:r>
            <a:r>
              <a:rPr lang="sr-Latn-CS" sz="1800" b="1" dirty="0">
                <a:solidFill>
                  <a:srgbClr val="000066"/>
                </a:solidFill>
                <a:cs typeface="Arial" charset="0"/>
              </a:rPr>
              <a:t>koja zavisi od </a:t>
            </a:r>
            <a:r>
              <a:rPr lang="sr-Latn-CS" sz="1800" b="1" dirty="0" smtClean="0">
                <a:solidFill>
                  <a:srgbClr val="000066"/>
                </a:solidFill>
                <a:cs typeface="Arial" charset="0"/>
              </a:rPr>
              <a:t>konstruktivnih </a:t>
            </a:r>
            <a:r>
              <a:rPr lang="sr-Latn-CS" sz="1800" b="1" dirty="0">
                <a:solidFill>
                  <a:srgbClr val="000066"/>
                </a:solidFill>
                <a:cs typeface="Arial" charset="0"/>
              </a:rPr>
              <a:t>parametara sistema</a:t>
            </a:r>
            <a:r>
              <a:rPr lang="en-GB" sz="1800" b="1" dirty="0">
                <a:solidFill>
                  <a:srgbClr val="000066"/>
                </a:solidFill>
                <a:cs typeface="Arial" charset="0"/>
              </a:rPr>
              <a:t>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0488" y="1010052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800" b="1" dirty="0">
                <a:solidFill>
                  <a:srgbClr val="000066"/>
                </a:solidFill>
                <a:cs typeface="Times New Roman" pitchFamily="18" charset="0"/>
              </a:rPr>
              <a:t>Ukoliko </a:t>
            </a:r>
            <a:r>
              <a:rPr lang="hr-HR" sz="1800" b="1" dirty="0" smtClean="0">
                <a:solidFill>
                  <a:srgbClr val="000066"/>
                </a:solidFill>
                <a:cs typeface="Times New Roman" pitchFamily="18" charset="0"/>
              </a:rPr>
              <a:t>se posebno ne </a:t>
            </a:r>
            <a:r>
              <a:rPr lang="hr-HR" sz="1800" b="1" dirty="0">
                <a:solidFill>
                  <a:srgbClr val="000066"/>
                </a:solidFill>
                <a:cs typeface="Times New Roman" pitchFamily="18" charset="0"/>
              </a:rPr>
              <a:t>zahteva merenje </a:t>
            </a:r>
            <a:r>
              <a:rPr lang="hr-HR" sz="1800" b="1" dirty="0" smtClean="0">
                <a:solidFill>
                  <a:srgbClr val="000066"/>
                </a:solidFill>
                <a:cs typeface="Times New Roman" pitchFamily="18" charset="0"/>
              </a:rPr>
              <a:t>određene veličine, </a:t>
            </a:r>
            <a:r>
              <a:rPr lang="hr-HR" sz="1800" b="1" dirty="0">
                <a:solidFill>
                  <a:srgbClr val="000066"/>
                </a:solidFill>
                <a:cs typeface="Times New Roman" pitchFamily="18" charset="0"/>
              </a:rPr>
              <a:t>npr. zbog zahteva nekog standarda, opšte je pravilo da treba izabrati </a:t>
            </a:r>
            <a:r>
              <a:rPr lang="hr-HR" sz="1800" b="1" dirty="0" smtClean="0">
                <a:solidFill>
                  <a:srgbClr val="000066"/>
                </a:solidFill>
                <a:cs typeface="Times New Roman" pitchFamily="18" charset="0"/>
              </a:rPr>
              <a:t>mernu veličinu koja </a:t>
            </a:r>
            <a:r>
              <a:rPr lang="hr-HR" sz="1800" b="1" dirty="0">
                <a:solidFill>
                  <a:srgbClr val="000066"/>
                </a:solidFill>
                <a:cs typeface="Times New Roman" pitchFamily="18" charset="0"/>
              </a:rPr>
              <a:t>ima </a:t>
            </a:r>
            <a:r>
              <a:rPr lang="hr-HR" sz="1800" b="1" dirty="0">
                <a:solidFill>
                  <a:srgbClr val="990000"/>
                </a:solidFill>
                <a:cs typeface="Times New Roman" pitchFamily="18" charset="0"/>
              </a:rPr>
              <a:t>najravniji odziv u posmatranom frekvencijskom opsegu</a:t>
            </a:r>
            <a:r>
              <a:rPr lang="hr-HR" sz="1800" b="1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8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5221918" cy="3994746"/>
          </a:xfrm>
          <a:prstGeom prst="rect">
            <a:avLst/>
          </a:prstGeom>
          <a:noFill/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80488" y="2335813"/>
            <a:ext cx="345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</a:rPr>
              <a:t>Na </a:t>
            </a:r>
            <a:r>
              <a:rPr lang="en-US" sz="1800" b="1" dirty="0" err="1">
                <a:solidFill>
                  <a:srgbClr val="000066"/>
                </a:solidFill>
              </a:rPr>
              <a:t>taj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način</a:t>
            </a:r>
            <a:r>
              <a:rPr lang="en-US" sz="1800" b="1" dirty="0">
                <a:solidFill>
                  <a:srgbClr val="000066"/>
                </a:solidFill>
              </a:rPr>
              <a:t> se </a:t>
            </a:r>
            <a:r>
              <a:rPr lang="en-US" sz="1800" b="1" dirty="0" err="1">
                <a:solidFill>
                  <a:srgbClr val="000066"/>
                </a:solidFill>
              </a:rPr>
              <a:t>dinamički</a:t>
            </a:r>
            <a:r>
              <a:rPr lang="sr-Latn-CS" sz="1800" b="1" dirty="0">
                <a:solidFill>
                  <a:srgbClr val="000066"/>
                </a:solidFill>
              </a:rPr>
              <a:t>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opseg</a:t>
            </a:r>
            <a:r>
              <a:rPr lang="sr-Latn-CS" sz="1800" b="1" dirty="0">
                <a:solidFill>
                  <a:srgbClr val="000066"/>
                </a:solidFill>
              </a:rPr>
              <a:t>om mernog lanca mogu obuhvatiti sve promene vibracija</a:t>
            </a:r>
            <a:r>
              <a:rPr lang="en-US" sz="1800" b="1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80488" y="4077072"/>
            <a:ext cx="3456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</a:rPr>
              <a:t>U </a:t>
            </a:r>
            <a:r>
              <a:rPr lang="en-US" sz="1800" b="1" dirty="0" err="1">
                <a:solidFill>
                  <a:srgbClr val="000066"/>
                </a:solidFill>
              </a:rPr>
              <a:t>slučaju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frekvencijski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odziv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nije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r>
              <a:rPr lang="en-US" sz="1800" b="1" dirty="0" err="1">
                <a:solidFill>
                  <a:srgbClr val="990000"/>
                </a:solidFill>
              </a:rPr>
              <a:t>poznat</a:t>
            </a:r>
            <a:r>
              <a:rPr lang="en-US" sz="1800" b="1" dirty="0">
                <a:solidFill>
                  <a:srgbClr val="000066"/>
                </a:solidFill>
              </a:rPr>
              <a:t>, </a:t>
            </a:r>
            <a:r>
              <a:rPr lang="sr-Latn-CS" sz="1800" b="1" dirty="0">
                <a:solidFill>
                  <a:srgbClr val="000066"/>
                </a:solidFill>
              </a:rPr>
              <a:t>merenje treba </a:t>
            </a:r>
            <a:r>
              <a:rPr lang="sr-Latn-CS" sz="1800" b="1" dirty="0" smtClean="0">
                <a:solidFill>
                  <a:srgbClr val="000066"/>
                </a:solidFill>
              </a:rPr>
              <a:t>početi </a:t>
            </a:r>
            <a:r>
              <a:rPr lang="sr-Latn-CS" sz="1800" b="1" dirty="0" smtClean="0">
                <a:solidFill>
                  <a:srgbClr val="990000"/>
                </a:solidFill>
              </a:rPr>
              <a:t>merenjem </a:t>
            </a:r>
            <a:r>
              <a:rPr lang="sr-Latn-CS" sz="1800" b="1" dirty="0">
                <a:solidFill>
                  <a:srgbClr val="990000"/>
                </a:solidFill>
              </a:rPr>
              <a:t>brzine</a:t>
            </a:r>
            <a:r>
              <a:rPr lang="en-US" sz="18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512" y="972790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800" b="1" dirty="0" smtClean="0">
                <a:solidFill>
                  <a:srgbClr val="000066"/>
                </a:solidFill>
              </a:rPr>
              <a:t>K</a:t>
            </a:r>
            <a:r>
              <a:rPr lang="en-US" sz="1800" b="1" dirty="0" err="1" smtClean="0">
                <a:solidFill>
                  <a:srgbClr val="000066"/>
                </a:solidFill>
              </a:rPr>
              <a:t>ori</a:t>
            </a:r>
            <a:r>
              <a:rPr lang="hr-HR" sz="1800" b="1" dirty="0">
                <a:solidFill>
                  <a:srgbClr val="000066"/>
                </a:solidFill>
              </a:rPr>
              <a:t>šć</a:t>
            </a:r>
            <a:r>
              <a:rPr lang="en-US" sz="1800" b="1" dirty="0" err="1">
                <a:solidFill>
                  <a:srgbClr val="000066"/>
                </a:solidFill>
              </a:rPr>
              <a:t>enje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najravnijeg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sp</a:t>
            </a:r>
            <a:r>
              <a:rPr lang="sr-Latn-CS" sz="1800" b="1" dirty="0">
                <a:solidFill>
                  <a:srgbClr val="000066"/>
                </a:solidFill>
              </a:rPr>
              <a:t>e</a:t>
            </a:r>
            <a:r>
              <a:rPr lang="en-US" sz="1800" b="1" dirty="0" err="1">
                <a:solidFill>
                  <a:srgbClr val="000066"/>
                </a:solidFill>
              </a:rPr>
              <a:t>ktra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merenj</a:t>
            </a:r>
            <a:r>
              <a:rPr lang="sr-Latn-CS" sz="1800" b="1" dirty="0">
                <a:solidFill>
                  <a:srgbClr val="000066"/>
                </a:solidFill>
              </a:rPr>
              <a:t>u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vibracija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ma</a:t>
            </a:r>
            <a:r>
              <a:rPr lang="hr-HR" sz="1800" b="1" dirty="0">
                <a:solidFill>
                  <a:srgbClr val="000066"/>
                </a:solidFill>
              </a:rPr>
              <a:t>š</a:t>
            </a:r>
            <a:r>
              <a:rPr lang="en-US" sz="1800" b="1" dirty="0" err="1">
                <a:solidFill>
                  <a:srgbClr val="000066"/>
                </a:solidFill>
              </a:rPr>
              <a:t>inama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</a:rPr>
              <a:t>bi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u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ve</a:t>
            </a:r>
            <a:r>
              <a:rPr lang="hr-HR" sz="1800" b="1" dirty="0" smtClean="0">
                <a:solidFill>
                  <a:srgbClr val="000066"/>
                </a:solidFill>
              </a:rPr>
              <a:t>ć</a:t>
            </a:r>
            <a:r>
              <a:rPr lang="en-US" sz="1800" b="1" dirty="0" err="1" smtClean="0">
                <a:solidFill>
                  <a:srgbClr val="000066"/>
                </a:solidFill>
              </a:rPr>
              <a:t>ini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slu</a:t>
            </a:r>
            <a:r>
              <a:rPr lang="hr-HR" sz="1800" b="1" dirty="0" smtClean="0">
                <a:solidFill>
                  <a:srgbClr val="000066"/>
                </a:solidFill>
              </a:rPr>
              <a:t>č</a:t>
            </a:r>
            <a:r>
              <a:rPr lang="en-US" sz="1800" b="1" dirty="0" err="1" smtClean="0">
                <a:solidFill>
                  <a:srgbClr val="000066"/>
                </a:solidFill>
              </a:rPr>
              <a:t>ajeva</a:t>
            </a:r>
            <a:r>
              <a:rPr lang="x-none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zna</a:t>
            </a:r>
            <a:r>
              <a:rPr lang="hr-HR" sz="1800" b="1" dirty="0" smtClean="0">
                <a:solidFill>
                  <a:srgbClr val="000066"/>
                </a:solidFill>
              </a:rPr>
              <a:t>č</a:t>
            </a:r>
            <a:r>
              <a:rPr lang="en-US" sz="1800" b="1" dirty="0" err="1" smtClean="0">
                <a:solidFill>
                  <a:srgbClr val="000066"/>
                </a:solidFill>
              </a:rPr>
              <a:t>ilo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da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se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kao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x-none" sz="1800" b="1" dirty="0" smtClean="0">
                <a:solidFill>
                  <a:srgbClr val="000066"/>
                </a:solidFill>
              </a:rPr>
              <a:t>veličina </a:t>
            </a:r>
            <a:r>
              <a:rPr lang="en-US" sz="1800" b="1" dirty="0" err="1" smtClean="0">
                <a:solidFill>
                  <a:srgbClr val="000066"/>
                </a:solidFill>
              </a:rPr>
              <a:t>za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detekciju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upotrebljava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brzina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79512" y="1916832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Standardi koji </a:t>
            </a:r>
            <a:r>
              <a:rPr lang="sr-Latn-CS" sz="1800" b="1" dirty="0" smtClean="0">
                <a:solidFill>
                  <a:srgbClr val="000066"/>
                </a:solidFill>
              </a:rPr>
              <a:t>definišu </a:t>
            </a:r>
            <a:r>
              <a:rPr lang="sr-Latn-CS" sz="1800" b="1" dirty="0">
                <a:solidFill>
                  <a:srgbClr val="000066"/>
                </a:solidFill>
              </a:rPr>
              <a:t>granice pouzdanog rada mašina definišu brzinu vibracija kao </a:t>
            </a:r>
            <a:r>
              <a:rPr lang="sr-Latn-CS" sz="1800" b="1" dirty="0" smtClean="0">
                <a:solidFill>
                  <a:srgbClr val="000066"/>
                </a:solidFill>
              </a:rPr>
              <a:t>veličinu za </a:t>
            </a:r>
            <a:r>
              <a:rPr lang="sr-Latn-CS" sz="1800" b="1" dirty="0">
                <a:solidFill>
                  <a:srgbClr val="000066"/>
                </a:solidFill>
              </a:rPr>
              <a:t>ocenjivanje stanja pouzdanosti rada mašina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28528"/>
            <a:ext cx="52562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364163" y="3068960"/>
            <a:ext cx="360045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I, II, III i IV - klase mašina u zavisnosti od električne snage mašine i veličine.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402905" y="4614959"/>
            <a:ext cx="3384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solidFill>
                  <a:srgbClr val="33CC33"/>
                </a:solidFill>
              </a:rPr>
              <a:t>A</a:t>
            </a:r>
            <a:r>
              <a:rPr lang="sr-Latn-CS" sz="1800" b="1" dirty="0"/>
              <a:t>, </a:t>
            </a:r>
            <a:r>
              <a:rPr lang="sr-Latn-CS" sz="1800" b="1" dirty="0">
                <a:solidFill>
                  <a:srgbClr val="33CC33"/>
                </a:solidFill>
              </a:rPr>
              <a:t>B</a:t>
            </a:r>
            <a:r>
              <a:rPr lang="sr-Latn-CS" sz="1800" b="1" dirty="0"/>
              <a:t>, </a:t>
            </a:r>
            <a:r>
              <a:rPr lang="sr-Latn-CS" sz="1800" b="1" dirty="0" smtClean="0">
                <a:solidFill>
                  <a:srgbClr val="FFCC66"/>
                </a:solidFill>
              </a:rPr>
              <a:t>C</a:t>
            </a:r>
            <a:r>
              <a:rPr lang="sr-Latn-CS" sz="1800" b="1" dirty="0"/>
              <a:t>,</a:t>
            </a:r>
            <a:r>
              <a:rPr lang="sr-Latn-CS" sz="1800" b="1" dirty="0" smtClean="0"/>
              <a:t> </a:t>
            </a:r>
            <a:r>
              <a:rPr lang="sr-Latn-CS" sz="1800" b="1" dirty="0">
                <a:solidFill>
                  <a:srgbClr val="FF3300"/>
                </a:solidFill>
              </a:rPr>
              <a:t>D</a:t>
            </a:r>
            <a:r>
              <a:rPr lang="sr-Latn-CS" sz="1800" b="1" dirty="0"/>
              <a:t> </a:t>
            </a:r>
            <a:r>
              <a:rPr lang="sr-Latn-CS" sz="1800" b="1" dirty="0">
                <a:solidFill>
                  <a:srgbClr val="000066"/>
                </a:solidFill>
              </a:rPr>
              <a:t>- sigurnosne </a:t>
            </a:r>
            <a:r>
              <a:rPr lang="sr-Latn-CS" sz="1800" b="1" dirty="0" smtClean="0">
                <a:solidFill>
                  <a:srgbClr val="000066"/>
                </a:solidFill>
              </a:rPr>
              <a:t>zone;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2" y="993502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</a:rPr>
              <a:t>U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pojedinim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slu</a:t>
            </a:r>
            <a:r>
              <a:rPr lang="hr-HR" sz="1800" b="1" dirty="0">
                <a:solidFill>
                  <a:srgbClr val="000066"/>
                </a:solidFill>
              </a:rPr>
              <a:t>č</a:t>
            </a:r>
            <a:r>
              <a:rPr lang="en-US" sz="1800" b="1" dirty="0" err="1">
                <a:solidFill>
                  <a:srgbClr val="000066"/>
                </a:solidFill>
              </a:rPr>
              <a:t>ajevima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</a:rPr>
              <a:t>bi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moglo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da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odgovara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ubrzanje</a:t>
            </a:r>
            <a:r>
              <a:rPr lang="hr-HR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mada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znatan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broj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ma</a:t>
            </a:r>
            <a:r>
              <a:rPr lang="hr-HR" sz="1800" b="1" dirty="0">
                <a:solidFill>
                  <a:srgbClr val="000066"/>
                </a:solidFill>
              </a:rPr>
              <a:t>š</a:t>
            </a:r>
            <a:r>
              <a:rPr lang="en-US" sz="1800" b="1" dirty="0" err="1">
                <a:solidFill>
                  <a:srgbClr val="000066"/>
                </a:solidFill>
              </a:rPr>
              <a:t>ina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pokazuje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velika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ubrzanja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vibracija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samo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pri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visokim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frekvencijama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55576" y="3068960"/>
            <a:ext cx="7543800" cy="2998788"/>
            <a:chOff x="900113" y="3382540"/>
            <a:chExt cx="7543800" cy="2998788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900113" y="3382540"/>
              <a:ext cx="7196137" cy="2998788"/>
              <a:chOff x="567" y="2024"/>
              <a:chExt cx="4533" cy="1889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7" y="2024"/>
                <a:ext cx="4533" cy="1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748" y="2024"/>
                <a:ext cx="4264" cy="4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748" y="3475"/>
                <a:ext cx="4264" cy="4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1552" y="2724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1565" y="3113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3108" y="2492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3198" y="2784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3152" y="3083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4665" y="2409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4694" y="2738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4687" y="3022"/>
                <a:ext cx="317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415107" y="5620915"/>
              <a:ext cx="9829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990000"/>
                  </a:solidFill>
                </a:rPr>
                <a:t>Izbor: </a:t>
              </a:r>
              <a:endParaRPr lang="sr-Latn-CS" sz="1600" b="1" dirty="0">
                <a:solidFill>
                  <a:srgbClr val="990000"/>
                </a:solidFill>
              </a:endParaRPr>
            </a:p>
            <a:p>
              <a:pPr algn="ctr"/>
              <a:r>
                <a:rPr lang="sr-Latn-CS" sz="1600" b="1" dirty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244113" y="5620915"/>
              <a:ext cx="8018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600" b="1" dirty="0" smtClean="0"/>
                <a:t>Izbor: </a:t>
              </a:r>
              <a:endParaRPr lang="sr-Latn-CS" sz="1600" b="1" dirty="0"/>
            </a:p>
            <a:p>
              <a:pPr algn="ctr"/>
              <a:r>
                <a:rPr lang="sr-Latn-CS" sz="1600" b="1" dirty="0"/>
                <a:t>brzina</a:t>
              </a:r>
              <a:endParaRPr lang="en-US" sz="1600" b="1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6650465" y="5620915"/>
              <a:ext cx="10278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0070C0"/>
                  </a:solidFill>
                </a:rPr>
                <a:t>Izbor: </a:t>
              </a:r>
              <a:endParaRPr lang="sr-Latn-CS" sz="1600" b="1" dirty="0">
                <a:solidFill>
                  <a:srgbClr val="0070C0"/>
                </a:solidFill>
              </a:endParaRPr>
            </a:p>
            <a:p>
              <a:pPr algn="ctr"/>
              <a:r>
                <a:rPr lang="sr-Latn-CS" sz="1600" b="1" dirty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2385092" y="5077409"/>
              <a:ext cx="998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339752" y="4509120"/>
              <a:ext cx="8650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/>
                <a:t>brzina</a:t>
              </a:r>
              <a:endParaRPr lang="en-US" sz="1600" b="1" dirty="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2123728" y="3954542"/>
              <a:ext cx="11356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 Box 43"/>
            <p:cNvSpPr txBox="1">
              <a:spLocks noChangeArrowheads="1"/>
            </p:cNvSpPr>
            <p:nvPr/>
          </p:nvSpPr>
          <p:spPr bwMode="auto">
            <a:xfrm>
              <a:off x="4788024" y="4077072"/>
              <a:ext cx="11356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Text Box 43"/>
            <p:cNvSpPr txBox="1">
              <a:spLocks noChangeArrowheads="1"/>
            </p:cNvSpPr>
            <p:nvPr/>
          </p:nvSpPr>
          <p:spPr bwMode="auto">
            <a:xfrm>
              <a:off x="7308304" y="4005064"/>
              <a:ext cx="11356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5004048" y="4653136"/>
              <a:ext cx="8650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/>
                <a:t>brzina</a:t>
              </a:r>
              <a:endParaRPr lang="en-US" sz="1600" b="1" dirty="0"/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7524328" y="4509120"/>
              <a:ext cx="8650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/>
                <a:t>brzina</a:t>
              </a:r>
              <a:endParaRPr lang="en-US" sz="1600" b="1" dirty="0"/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4941192" y="5034662"/>
              <a:ext cx="998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7380312" y="4941168"/>
              <a:ext cx="998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 smtClean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9512" y="1946156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66"/>
                </a:solidFill>
              </a:rPr>
              <a:t>Sa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druge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strane</a:t>
            </a:r>
            <a:r>
              <a:rPr lang="hr-HR" sz="1800" b="1" dirty="0">
                <a:solidFill>
                  <a:srgbClr val="000066"/>
                </a:solidFill>
              </a:rPr>
              <a:t>, </a:t>
            </a:r>
            <a:r>
              <a:rPr lang="en-US" sz="1800" b="1" dirty="0" err="1">
                <a:solidFill>
                  <a:srgbClr val="000066"/>
                </a:solidFill>
              </a:rPr>
              <a:t>retko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se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mogu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hr-HR" sz="1800" b="1" dirty="0">
                <a:solidFill>
                  <a:srgbClr val="000066"/>
                </a:solidFill>
              </a:rPr>
              <a:t>ć</a:t>
            </a:r>
            <a:r>
              <a:rPr lang="en-US" sz="1800" b="1" dirty="0" err="1">
                <a:solidFill>
                  <a:srgbClr val="000066"/>
                </a:solidFill>
              </a:rPr>
              <a:t>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spektri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pomeraja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koji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su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ravni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du</a:t>
            </a:r>
            <a:r>
              <a:rPr lang="hr-HR" sz="1800" b="1" dirty="0">
                <a:solidFill>
                  <a:srgbClr val="000066"/>
                </a:solidFill>
              </a:rPr>
              <a:t>ž celog </a:t>
            </a:r>
            <a:r>
              <a:rPr lang="en-US" sz="1800" b="1" dirty="0" err="1">
                <a:solidFill>
                  <a:srgbClr val="000066"/>
                </a:solidFill>
              </a:rPr>
              <a:t>frekvencijskog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opsega</a:t>
            </a:r>
            <a:r>
              <a:rPr lang="hr-HR" sz="1800" b="1" dirty="0">
                <a:solidFill>
                  <a:srgbClr val="000066"/>
                </a:solidFill>
              </a:rPr>
              <a:t>, </a:t>
            </a:r>
            <a:r>
              <a:rPr lang="x-none" sz="1800" b="1" dirty="0" smtClean="0">
                <a:solidFill>
                  <a:srgbClr val="000066"/>
                </a:solidFill>
              </a:rPr>
              <a:t>budući </a:t>
            </a:r>
            <a:r>
              <a:rPr lang="en-US" sz="1800" b="1" dirty="0" err="1" smtClean="0">
                <a:solidFill>
                  <a:srgbClr val="000066"/>
                </a:solidFill>
              </a:rPr>
              <a:t>da</a:t>
            </a:r>
            <a:r>
              <a:rPr lang="hr-HR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mnoge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ma</a:t>
            </a:r>
            <a:r>
              <a:rPr lang="hr-HR" sz="1800" b="1" dirty="0">
                <a:solidFill>
                  <a:srgbClr val="000066"/>
                </a:solidFill>
              </a:rPr>
              <a:t>š</a:t>
            </a:r>
            <a:r>
              <a:rPr lang="en-US" sz="1800" b="1" dirty="0" err="1">
                <a:solidFill>
                  <a:srgbClr val="000066"/>
                </a:solidFill>
              </a:rPr>
              <a:t>ine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pokazuju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velike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pomeraje</a:t>
            </a:r>
            <a:r>
              <a:rPr lang="hr-HR" sz="1800" b="1" dirty="0">
                <a:solidFill>
                  <a:srgbClr val="000066"/>
                </a:solidFill>
              </a:rPr>
              <a:t> vibracija </a:t>
            </a:r>
            <a:r>
              <a:rPr lang="en-US" sz="1800" b="1" dirty="0" err="1">
                <a:solidFill>
                  <a:srgbClr val="000066"/>
                </a:solidFill>
              </a:rPr>
              <a:t>samo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niskim</a:t>
            </a:r>
            <a:r>
              <a:rPr lang="hr-HR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frekvencijama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79512" y="1048489"/>
            <a:ext cx="87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Kao veličinu za merenje i ocenu uticaja </a:t>
            </a:r>
            <a:r>
              <a:rPr lang="sr-Latn-CS" sz="1800" b="1" dirty="0">
                <a:solidFill>
                  <a:srgbClr val="000066"/>
                </a:solidFill>
              </a:rPr>
              <a:t>vibracija na čoveka standardi preporučuju i </a:t>
            </a:r>
            <a:r>
              <a:rPr lang="sr-Latn-CS" sz="1800" b="1" dirty="0" smtClean="0">
                <a:solidFill>
                  <a:srgbClr val="000066"/>
                </a:solidFill>
              </a:rPr>
              <a:t>definišu ubrzanje</a:t>
            </a:r>
            <a:r>
              <a:rPr lang="hr-HR" sz="1800" b="1" dirty="0" smtClean="0">
                <a:solidFill>
                  <a:srgbClr val="000066"/>
                </a:solidFill>
              </a:rPr>
              <a:t>.</a:t>
            </a:r>
            <a:r>
              <a:rPr lang="en-US" sz="1800" b="1" dirty="0" smtClean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78693" y="2303487"/>
            <a:ext cx="8540833" cy="3933825"/>
            <a:chOff x="178693" y="2420888"/>
            <a:chExt cx="8540833" cy="3933825"/>
          </a:xfrm>
        </p:grpSpPr>
        <p:grpSp>
          <p:nvGrpSpPr>
            <p:cNvPr id="79" name="Group 78"/>
            <p:cNvGrpSpPr/>
            <p:nvPr/>
          </p:nvGrpSpPr>
          <p:grpSpPr>
            <a:xfrm>
              <a:off x="178693" y="2420888"/>
              <a:ext cx="6731985" cy="3933825"/>
              <a:chOff x="178693" y="2420888"/>
              <a:chExt cx="6731985" cy="3933825"/>
            </a:xfrm>
          </p:grpSpPr>
          <p:pic>
            <p:nvPicPr>
              <p:cNvPr id="66" name="Picture 3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30244"/>
              <a:stretch>
                <a:fillRect/>
              </a:stretch>
            </p:blipFill>
            <p:spPr bwMode="auto">
              <a:xfrm>
                <a:off x="178693" y="2420888"/>
                <a:ext cx="6078416" cy="393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" name="Rectangle 38"/>
              <p:cNvSpPr>
                <a:spLocks noChangeArrowheads="1"/>
              </p:cNvSpPr>
              <p:nvPr/>
            </p:nvSpPr>
            <p:spPr bwMode="auto">
              <a:xfrm>
                <a:off x="5685128" y="5913153"/>
                <a:ext cx="1225550" cy="3587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5013437" y="5878463"/>
              <a:ext cx="1257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/>
                <a:t>frekvencija</a:t>
              </a:r>
              <a:endParaRPr lang="en-US" sz="1600" b="1" dirty="0"/>
            </a:p>
          </p:txBody>
        </p:sp>
        <p:graphicFrame>
          <p:nvGraphicFramePr>
            <p:cNvPr id="73" name="Object 72"/>
            <p:cNvGraphicFramePr>
              <a:graphicFrameLocks noChangeAspect="1"/>
            </p:cNvGraphicFramePr>
            <p:nvPr/>
          </p:nvGraphicFramePr>
          <p:xfrm>
            <a:off x="7380312" y="3035681"/>
            <a:ext cx="1339214" cy="2654935"/>
          </p:xfrm>
          <a:graphic>
            <a:graphicData uri="http://schemas.openxmlformats.org/presentationml/2006/ole">
              <p:oleObj spid="_x0000_s39938" name="Equation" r:id="rId4" imgW="723600" imgH="1434960" progId="Equation.DSMT4">
                <p:embed/>
              </p:oleObj>
            </a:graphicData>
          </a:graphic>
        </p:graphicFrame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6156176" y="2970337"/>
              <a:ext cx="1287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600" b="1" dirty="0" smtClean="0">
                  <a:solidFill>
                    <a:srgbClr val="006600"/>
                  </a:solidFill>
                </a:rPr>
                <a:t>Ubrzanje - </a:t>
              </a:r>
              <a:r>
                <a:rPr lang="en-US" sz="1600" b="1" dirty="0" smtClean="0">
                  <a:solidFill>
                    <a:srgbClr val="006600"/>
                  </a:solidFill>
                </a:rPr>
                <a:t>  </a:t>
              </a:r>
              <a:endParaRPr lang="en-GB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6380584" y="3906441"/>
              <a:ext cx="1287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600" b="1" dirty="0" smtClean="0">
                  <a:solidFill>
                    <a:srgbClr val="CC0000"/>
                  </a:solidFill>
                </a:rPr>
                <a:t>Brzina - </a:t>
              </a:r>
              <a:r>
                <a:rPr lang="en-US" sz="1600" b="1" dirty="0" smtClean="0">
                  <a:solidFill>
                    <a:srgbClr val="CC0000"/>
                  </a:solidFill>
                </a:rPr>
                <a:t>  </a:t>
              </a:r>
              <a:endParaRPr lang="en-GB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6156789" y="5028425"/>
              <a:ext cx="1287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600" b="1" dirty="0" smtClean="0"/>
                <a:t>Pomeraj - </a:t>
              </a:r>
              <a:r>
                <a:rPr lang="en-US" sz="1600" b="1" dirty="0" smtClean="0"/>
                <a:t>  </a:t>
              </a:r>
              <a:endParaRPr lang="en-GB" sz="1600" b="1" dirty="0"/>
            </a:p>
          </p:txBody>
        </p:sp>
      </p:grp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79512" y="5965317"/>
            <a:ext cx="8784000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b="1" i="1" dirty="0" smtClean="0">
                <a:solidFill>
                  <a:srgbClr val="000066"/>
                </a:solidFill>
              </a:rPr>
              <a:t>Preračunate vrednosti brzine i pomeraja na osnovu izmerenih vrednosti ubrzanja</a:t>
            </a:r>
            <a:endParaRPr lang="en-GB" sz="1600" b="1" i="1" dirty="0">
              <a:solidFill>
                <a:srgbClr val="000066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79512" y="1988840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I granične </a:t>
            </a:r>
            <a:r>
              <a:rPr lang="sr-Latn-CS" sz="1800" b="1" dirty="0" smtClean="0">
                <a:solidFill>
                  <a:srgbClr val="000066"/>
                </a:solidFill>
              </a:rPr>
              <a:t>vrednosti vibracija </a:t>
            </a:r>
            <a:r>
              <a:rPr lang="sr-Latn-CS" sz="1800" b="1" dirty="0">
                <a:solidFill>
                  <a:srgbClr val="000066"/>
                </a:solidFill>
              </a:rPr>
              <a:t>su definisane preko ubrzanja</a:t>
            </a:r>
            <a:r>
              <a:rPr lang="hr-HR" sz="1800" b="1" dirty="0">
                <a:solidFill>
                  <a:srgbClr val="000066"/>
                </a:solidFill>
              </a:rPr>
              <a:t>.</a:t>
            </a:r>
            <a:r>
              <a:rPr lang="en-US" sz="1800" b="1" dirty="0">
                <a:solidFill>
                  <a:srgbClr val="000066"/>
                </a:solidFill>
              </a:rPr>
              <a:t> 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3063</Words>
  <Application>Microsoft Office PowerPoint</Application>
  <PresentationFormat>On-screen Show (4:3)</PresentationFormat>
  <Paragraphs>349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CorelDRAW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829</cp:revision>
  <dcterms:created xsi:type="dcterms:W3CDTF">2012-10-03T09:08:30Z</dcterms:created>
  <dcterms:modified xsi:type="dcterms:W3CDTF">2019-10-30T13:34:33Z</dcterms:modified>
</cp:coreProperties>
</file>