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20" r:id="rId2"/>
    <p:sldId id="362" r:id="rId3"/>
    <p:sldId id="322" r:id="rId4"/>
    <p:sldId id="383" r:id="rId5"/>
    <p:sldId id="324" r:id="rId6"/>
    <p:sldId id="382" r:id="rId7"/>
    <p:sldId id="326" r:id="rId8"/>
    <p:sldId id="325" r:id="rId9"/>
    <p:sldId id="327" r:id="rId10"/>
    <p:sldId id="328" r:id="rId11"/>
    <p:sldId id="329" r:id="rId12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000066"/>
    <a:srgbClr val="FFCC66"/>
    <a:srgbClr val="A50021"/>
    <a:srgbClr val="003399"/>
    <a:srgbClr val="CC3300"/>
    <a:srgbClr val="000099"/>
    <a:srgbClr val="80C5CA"/>
    <a:srgbClr val="FF9900"/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4653" autoAdjust="0"/>
  </p:normalViewPr>
  <p:slideViewPr>
    <p:cSldViewPr>
      <p:cViewPr varScale="1">
        <p:scale>
          <a:sx n="114" d="100"/>
          <a:sy n="114" d="100"/>
        </p:scale>
        <p:origin x="-147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200E695-1892-4DB2-BC99-DFE00BC6045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856FA2-2A5D-4F04-B3F5-ED91F209E2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F68299-1286-40F6-9E1F-11A0D96CBB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97E48E-D68E-4163-B136-7569770B60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37239D5-941A-4DAE-80AD-AB1EF69AA7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59D1731-C9A3-4F89-A560-0E83C7782D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CC604B-4EBC-46DD-9418-F144C7838E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7DA1BA-6CF0-400C-B56E-B3CA2F9C9B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65A11D-576C-4D9A-9DA6-D38E3259E8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6F8503-57FF-4909-9B91-1B0AAFD226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8B5CE-0C96-4DC9-AF7B-DE68272363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422240-3A97-4B11-8700-BED4F2ACB6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F65FDE-E77F-45F0-97F9-5A39544621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257A9E-CD85-4C99-AE6A-7CFBD38610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6A8C294-8870-49FD-BC00-86C6AEA0E50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8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1835696" y="334259"/>
            <a:ext cx="5472608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sr-Latn-CS" sz="2000" kern="0" dirty="0" smtClean="0">
                <a:solidFill>
                  <a:sysClr val="windowText" lastClr="000000"/>
                </a:solidFill>
                <a:latin typeface="Arial Black" pitchFamily="34" charset="0"/>
              </a:rPr>
              <a:t>UNIVERZITET U NIŠU</a:t>
            </a:r>
            <a:endParaRPr lang="sr-Latn-CS" sz="2000" kern="0" dirty="0">
              <a:solidFill>
                <a:sysClr val="windowText" lastClr="000000"/>
              </a:solidFill>
              <a:latin typeface="Arial Black" pitchFamily="34" charset="0"/>
            </a:endParaRPr>
          </a:p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sr-Latn-CS" sz="2000" kern="0" dirty="0" smtClean="0">
                <a:solidFill>
                  <a:sysClr val="windowText" lastClr="000000"/>
                </a:solidFill>
                <a:latin typeface="Arial Black" pitchFamily="34" charset="0"/>
              </a:rPr>
              <a:t>FAKULTET ZAŠTITE NA RADU U NIŠU</a:t>
            </a:r>
            <a:endParaRPr lang="en-US" sz="2000" kern="0" dirty="0">
              <a:solidFill>
                <a:sysClr val="windowText" lastClr="000000"/>
              </a:solidFill>
              <a:latin typeface="Arial Black" pitchFamily="34" charset="0"/>
            </a:endParaRPr>
          </a:p>
        </p:txBody>
      </p:sp>
      <p:graphicFrame>
        <p:nvGraphicFramePr>
          <p:cNvPr id="4" name="Object 14"/>
          <p:cNvGraphicFramePr>
            <a:graphicFrameLocks noChangeAspect="1"/>
          </p:cNvGraphicFramePr>
          <p:nvPr/>
        </p:nvGraphicFramePr>
        <p:xfrm>
          <a:off x="7451352" y="188640"/>
          <a:ext cx="1081088" cy="1079500"/>
        </p:xfrm>
        <a:graphic>
          <a:graphicData uri="http://schemas.openxmlformats.org/presentationml/2006/ole">
            <p:oleObj spid="_x0000_s23553" name="CorelDRAW" r:id="rId3" imgW="6624720" imgH="6624720" progId="CorelDRAW.Graphic.14">
              <p:embed/>
            </p:oleObj>
          </a:graphicData>
        </a:graphic>
      </p:graphicFrame>
      <p:pic>
        <p:nvPicPr>
          <p:cNvPr id="5" name="Picture 11" descr="univerzitet-Logo-bitmapa-300x300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188640"/>
            <a:ext cx="1081087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1412776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0" y="5876925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2087724" y="3861048"/>
            <a:ext cx="496855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Black" pitchFamily="34" charset="0"/>
              </a:rPr>
              <a:t>- PREZENTACIJA</a:t>
            </a:r>
            <a:r>
              <a:rPr kumimoji="0" lang="sr-Latn-CS" sz="2000" b="0" i="0" u="none" strike="noStrike" kern="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Black" pitchFamily="34" charset="0"/>
              </a:rPr>
              <a:t> PREDAVANJA -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2879812" y="4437112"/>
            <a:ext cx="338437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Arial Black" pitchFamily="34" charset="0"/>
              </a:rPr>
              <a:t>UVOD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990000"/>
              </a:solidFill>
              <a:effectLst/>
              <a:uLnTx/>
              <a:uFillTx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2339752" y="6021288"/>
            <a:ext cx="4464496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800" kern="0" dirty="0" smtClean="0">
                <a:solidFill>
                  <a:srgbClr val="000066"/>
                </a:solidFill>
                <a:latin typeface="Arial Black" pitchFamily="34" charset="0"/>
              </a:rPr>
              <a:t>Dr Darko Mihajlov, doc.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Black" pitchFamily="34" charset="0"/>
              </a:rPr>
              <a:t>Dr Momir Praščević, red. prof.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468660" y="2996952"/>
            <a:ext cx="820668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3600" kern="0" dirty="0" smtClean="0">
                <a:solidFill>
                  <a:srgbClr val="000066"/>
                </a:solidFill>
                <a:latin typeface="Arial Black" pitchFamily="34" charset="0"/>
              </a:rPr>
              <a:t>KONTROLA </a:t>
            </a:r>
            <a:r>
              <a:rPr kumimoji="0" lang="sr-Latn-C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 Black" pitchFamily="34" charset="0"/>
              </a:rPr>
              <a:t>BUKE I VIBRACIJA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0" y="6522169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908720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6" name="Rounded Rectangle 15"/>
          <p:cNvSpPr>
            <a:spLocks noChangeArrowheads="1"/>
          </p:cNvSpPr>
          <p:nvPr/>
        </p:nvSpPr>
        <p:spPr bwMode="auto">
          <a:xfrm>
            <a:off x="539552" y="1209217"/>
            <a:ext cx="2448272" cy="936104"/>
          </a:xfrm>
          <a:prstGeom prst="roundRect">
            <a:avLst>
              <a:gd name="adj" fmla="val 20219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PREDISPITNE</a:t>
            </a:r>
          </a:p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OBAVEZE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11560" y="2361345"/>
            <a:ext cx="223224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Aktivnost na predavanjima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611560" y="3153433"/>
            <a:ext cx="223224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Aktivnost na vežbama</a:t>
            </a: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611560" y="3945521"/>
            <a:ext cx="223224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1. seminarski rad</a:t>
            </a: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611560" y="4449577"/>
            <a:ext cx="223224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2. seminarski rad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2915816" y="2541365"/>
            <a:ext cx="122413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2915816" y="3333453"/>
            <a:ext cx="122413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2915816" y="3945521"/>
            <a:ext cx="122413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10 - 25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2915816" y="4449577"/>
            <a:ext cx="122413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10 - 25</a:t>
            </a: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5004048" y="2505361"/>
            <a:ext cx="2232248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Pisani deo ispita</a:t>
            </a:r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7308304" y="2505361"/>
            <a:ext cx="122413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10 - 20</a:t>
            </a:r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2771800" y="5097649"/>
            <a:ext cx="158417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</a:t>
            </a:r>
            <a:r>
              <a:rPr lang="sr-Latn-CS" sz="1800" b="1" kern="0" baseline="-250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1</a:t>
            </a: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 = </a:t>
            </a: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30 - 60</a:t>
            </a:r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5004048" y="3153433"/>
            <a:ext cx="2232248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Usmeni deo ispita</a:t>
            </a: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7308304" y="3153433"/>
            <a:ext cx="122413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11 - 20</a:t>
            </a:r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7164288" y="3873513"/>
            <a:ext cx="151216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</a:t>
            </a:r>
            <a:r>
              <a:rPr lang="sr-Latn-CS" sz="1800" b="1" kern="0" baseline="-250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2</a:t>
            </a: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 = </a:t>
            </a: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21 - 40</a:t>
            </a:r>
          </a:p>
        </p:txBody>
      </p:sp>
      <p:cxnSp>
        <p:nvCxnSpPr>
          <p:cNvPr id="49" name="Straight Connector 48"/>
          <p:cNvCxnSpPr/>
          <p:nvPr/>
        </p:nvCxnSpPr>
        <p:spPr bwMode="auto">
          <a:xfrm>
            <a:off x="2843808" y="4953633"/>
            <a:ext cx="1440160" cy="0"/>
          </a:xfrm>
          <a:prstGeom prst="line">
            <a:avLst/>
          </a:prstGeom>
          <a:ln>
            <a:solidFill>
              <a:srgbClr val="99000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 bwMode="auto">
          <a:xfrm>
            <a:off x="7164288" y="3729497"/>
            <a:ext cx="1440160" cy="0"/>
          </a:xfrm>
          <a:prstGeom prst="line">
            <a:avLst/>
          </a:prstGeom>
          <a:ln>
            <a:solidFill>
              <a:srgbClr val="99000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3" name="Rounded Rectangle 52"/>
          <p:cNvSpPr>
            <a:spLocks noChangeArrowheads="1"/>
          </p:cNvSpPr>
          <p:nvPr/>
        </p:nvSpPr>
        <p:spPr bwMode="auto">
          <a:xfrm>
            <a:off x="4860032" y="1209217"/>
            <a:ext cx="2448272" cy="936104"/>
          </a:xfrm>
          <a:prstGeom prst="roundRect">
            <a:avLst>
              <a:gd name="adj" fmla="val 20219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defTabSz="914400" eaLnBrk="1" fontAlgn="auto" latinLnBrk="0" hangingPunct="1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ISPIT</a:t>
            </a:r>
          </a:p>
        </p:txBody>
      </p:sp>
      <p:cxnSp>
        <p:nvCxnSpPr>
          <p:cNvPr id="59" name="Straight Connector 58"/>
          <p:cNvCxnSpPr/>
          <p:nvPr/>
        </p:nvCxnSpPr>
        <p:spPr bwMode="auto">
          <a:xfrm flipH="1">
            <a:off x="323528" y="4665601"/>
            <a:ext cx="28803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/>
          <p:nvPr/>
        </p:nvCxnSpPr>
        <p:spPr bwMode="auto">
          <a:xfrm flipV="1">
            <a:off x="323528" y="1713273"/>
            <a:ext cx="0" cy="295232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>
            <a:off x="323528" y="1713273"/>
            <a:ext cx="216024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/>
          <p:cNvCxnSpPr/>
          <p:nvPr/>
        </p:nvCxnSpPr>
        <p:spPr bwMode="auto">
          <a:xfrm>
            <a:off x="323528" y="2721385"/>
            <a:ext cx="28803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Straight Connector 74"/>
          <p:cNvCxnSpPr/>
          <p:nvPr/>
        </p:nvCxnSpPr>
        <p:spPr bwMode="auto">
          <a:xfrm>
            <a:off x="323528" y="3513473"/>
            <a:ext cx="28803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/>
          <p:nvPr/>
        </p:nvCxnSpPr>
        <p:spPr bwMode="auto">
          <a:xfrm>
            <a:off x="323528" y="4161545"/>
            <a:ext cx="28803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Straight Connector 76"/>
          <p:cNvCxnSpPr/>
          <p:nvPr/>
        </p:nvCxnSpPr>
        <p:spPr bwMode="auto">
          <a:xfrm flipV="1">
            <a:off x="4644008" y="1641265"/>
            <a:ext cx="0" cy="172819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Straight Connector 77"/>
          <p:cNvCxnSpPr/>
          <p:nvPr/>
        </p:nvCxnSpPr>
        <p:spPr bwMode="auto">
          <a:xfrm>
            <a:off x="4644008" y="1641265"/>
            <a:ext cx="216024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/>
          <p:cNvCxnSpPr/>
          <p:nvPr/>
        </p:nvCxnSpPr>
        <p:spPr bwMode="auto">
          <a:xfrm>
            <a:off x="4644008" y="2649377"/>
            <a:ext cx="28803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/>
          <p:cNvCxnSpPr/>
          <p:nvPr/>
        </p:nvCxnSpPr>
        <p:spPr bwMode="auto">
          <a:xfrm>
            <a:off x="4644008" y="3369457"/>
            <a:ext cx="28803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Rounded Rectangle 40"/>
          <p:cNvSpPr>
            <a:spLocks noChangeArrowheads="1"/>
          </p:cNvSpPr>
          <p:nvPr/>
        </p:nvSpPr>
        <p:spPr bwMode="auto">
          <a:xfrm>
            <a:off x="2996141" y="1196752"/>
            <a:ext cx="1224136" cy="936104"/>
          </a:xfrm>
          <a:prstGeom prst="roundRect">
            <a:avLst>
              <a:gd name="adj" fmla="val 20219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Broj</a:t>
            </a:r>
          </a:p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poena</a:t>
            </a:r>
          </a:p>
        </p:txBody>
      </p:sp>
      <p:sp>
        <p:nvSpPr>
          <p:cNvPr id="46" name="Rounded Rectangle 45"/>
          <p:cNvSpPr>
            <a:spLocks noChangeArrowheads="1"/>
          </p:cNvSpPr>
          <p:nvPr/>
        </p:nvSpPr>
        <p:spPr bwMode="auto">
          <a:xfrm>
            <a:off x="7308304" y="1209217"/>
            <a:ext cx="1224136" cy="936104"/>
          </a:xfrm>
          <a:prstGeom prst="roundRect">
            <a:avLst>
              <a:gd name="adj" fmla="val 20219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Broj</a:t>
            </a:r>
          </a:p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poena</a:t>
            </a:r>
          </a:p>
        </p:txBody>
      </p:sp>
      <p:cxnSp>
        <p:nvCxnSpPr>
          <p:cNvPr id="51" name="Straight Connector 50"/>
          <p:cNvCxnSpPr/>
          <p:nvPr/>
        </p:nvCxnSpPr>
        <p:spPr bwMode="auto">
          <a:xfrm>
            <a:off x="7164288" y="3009417"/>
            <a:ext cx="1440160" cy="0"/>
          </a:xfrm>
          <a:prstGeom prst="line">
            <a:avLst/>
          </a:prstGeom>
          <a:ln>
            <a:solidFill>
              <a:srgbClr val="99000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52" name="Picture 51" descr="info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04579" y="368"/>
            <a:ext cx="881633" cy="881633"/>
          </a:xfrm>
          <a:prstGeom prst="rect">
            <a:avLst/>
          </a:prstGeom>
        </p:spPr>
      </p:pic>
      <p:pic>
        <p:nvPicPr>
          <p:cNvPr id="54" name="Picture 53" descr="Cilj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02428" y="4771903"/>
            <a:ext cx="1728000" cy="1728000"/>
          </a:xfrm>
          <a:prstGeom prst="rect">
            <a:avLst/>
          </a:prstGeom>
        </p:spPr>
      </p:pic>
      <p:sp>
        <p:nvSpPr>
          <p:cNvPr id="57" name="Rectangle 15"/>
          <p:cNvSpPr>
            <a:spLocks noChangeArrowheads="1"/>
          </p:cNvSpPr>
          <p:nvPr/>
        </p:nvSpPr>
        <p:spPr bwMode="auto">
          <a:xfrm>
            <a:off x="179512" y="6597352"/>
            <a:ext cx="878497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400" kern="0" dirty="0" smtClean="0">
                <a:solidFill>
                  <a:srgbClr val="000066"/>
                </a:solidFill>
                <a:latin typeface="Arial Black" pitchFamily="34" charset="0"/>
              </a:rPr>
              <a:t>KONTROLA BUKE I VIBRACIJA    Dr Darko Mihajlov, doc. / Dr Momir Praščević, red. prof.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</p:txBody>
      </p:sp>
      <p:sp>
        <p:nvSpPr>
          <p:cNvPr id="58" name="Rectangle 15"/>
          <p:cNvSpPr>
            <a:spLocks noChangeArrowheads="1"/>
          </p:cNvSpPr>
          <p:nvPr/>
        </p:nvSpPr>
        <p:spPr bwMode="auto">
          <a:xfrm>
            <a:off x="616024" y="44624"/>
            <a:ext cx="777240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2800" kern="0" dirty="0" smtClean="0">
                <a:solidFill>
                  <a:srgbClr val="000066"/>
                </a:solidFill>
                <a:latin typeface="Arial Black" pitchFamily="34" charset="0"/>
              </a:rPr>
              <a:t>KONTROLA BUKE I VIBRACIJA</a:t>
            </a:r>
          </a:p>
          <a:p>
            <a:pPr lvl="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sr-Latn-CS" b="1" kern="0" dirty="0" smtClean="0">
                <a:solidFill>
                  <a:srgbClr val="000066"/>
                </a:solidFill>
                <a:latin typeface="Arial Black" pitchFamily="34" charset="0"/>
              </a:rPr>
              <a:t>- </a:t>
            </a:r>
            <a:r>
              <a:rPr lang="sr-Latn-CS" b="1" kern="0" dirty="0" smtClean="0">
                <a:solidFill>
                  <a:srgbClr val="000066"/>
                </a:solidFill>
                <a:latin typeface="Arial Black" pitchFamily="34" charset="0"/>
              </a:rPr>
              <a:t>način polaganja ispita -</a:t>
            </a:r>
            <a:endParaRPr lang="en-US" b="1" kern="0" dirty="0">
              <a:solidFill>
                <a:srgbClr val="000066"/>
              </a:solidFill>
            </a:endParaRPr>
          </a:p>
        </p:txBody>
      </p:sp>
      <p:sp>
        <p:nvSpPr>
          <p:cNvPr id="45" name="Rounded Rectangle 44"/>
          <p:cNvSpPr>
            <a:spLocks noChangeArrowheads="1"/>
          </p:cNvSpPr>
          <p:nvPr/>
        </p:nvSpPr>
        <p:spPr bwMode="auto">
          <a:xfrm>
            <a:off x="5076056" y="4320467"/>
            <a:ext cx="2232248" cy="648072"/>
          </a:xfrm>
          <a:prstGeom prst="roundRect">
            <a:avLst>
              <a:gd name="adj" fmla="val 29691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  <a:sym typeface="Symbol"/>
              </a:rPr>
              <a:t></a:t>
            </a:r>
            <a:r>
              <a:rPr lang="sr-Latn-CS" sz="1800" b="1" kern="0" baseline="-25000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  <a:sym typeface="Symbol"/>
              </a:rPr>
              <a:t>1</a:t>
            </a:r>
            <a:r>
              <a:rPr lang="sr-Latn-CS" sz="1800" b="1" kern="0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  <a:sym typeface="Symbol"/>
              </a:rPr>
              <a:t> + </a:t>
            </a:r>
            <a:r>
              <a:rPr lang="sr-Latn-CS" sz="1800" b="1" kern="0" baseline="-25000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  <a:sym typeface="Symbol"/>
              </a:rPr>
              <a:t>2</a:t>
            </a:r>
            <a:r>
              <a:rPr lang="sr-Latn-CS" sz="1800" b="1" kern="0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  <a:sym typeface="Symbol"/>
              </a:rPr>
              <a:t> = 5</a:t>
            </a:r>
            <a:r>
              <a:rPr lang="sr-Latn-CS" sz="1800" b="1" kern="0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1 - 100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0" y="6522169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908720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graphicFrame>
        <p:nvGraphicFramePr>
          <p:cNvPr id="48" name="Table 47"/>
          <p:cNvGraphicFramePr>
            <a:graphicFrameLocks noGrp="1"/>
          </p:cNvGraphicFramePr>
          <p:nvPr/>
        </p:nvGraphicFramePr>
        <p:xfrm>
          <a:off x="1979712" y="3075776"/>
          <a:ext cx="5040560" cy="301752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520280"/>
                <a:gridCol w="252028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r-Latn-CS" sz="1800" dirty="0" smtClean="0"/>
                        <a:t>BROJ</a:t>
                      </a:r>
                      <a:r>
                        <a:rPr lang="sr-Latn-CS" sz="1800" baseline="0" dirty="0" smtClean="0"/>
                        <a:t> POENA</a:t>
                      </a:r>
                      <a:endParaRPr lang="sr-Latn-CS" sz="1800" dirty="0"/>
                    </a:p>
                  </a:txBody>
                  <a:tcPr anchor="ctr"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r-Latn-CS" sz="1800" dirty="0" smtClean="0"/>
                        <a:t>OCENA</a:t>
                      </a:r>
                      <a:endParaRPr lang="sr-Latn-CS" sz="1800" dirty="0"/>
                    </a:p>
                  </a:txBody>
                  <a:tcPr anchor="ctr">
                    <a:solidFill>
                      <a:srgbClr val="00006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r-Latn-CS" sz="1800" b="1" dirty="0" smtClean="0">
                          <a:solidFill>
                            <a:srgbClr val="000066"/>
                          </a:solidFill>
                        </a:rPr>
                        <a:t>51 - 60</a:t>
                      </a:r>
                      <a:endParaRPr lang="sr-Latn-CS" sz="18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719138" indent="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r-Latn-CS" sz="1800" b="1" dirty="0" smtClean="0">
                          <a:solidFill>
                            <a:srgbClr val="000066"/>
                          </a:solidFill>
                        </a:rPr>
                        <a:t>6 (ŠEST)</a:t>
                      </a:r>
                      <a:endParaRPr lang="sr-Latn-CS" sz="18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r-Latn-CS" sz="1800" b="1" dirty="0" smtClean="0">
                          <a:solidFill>
                            <a:srgbClr val="000066"/>
                          </a:solidFill>
                        </a:rPr>
                        <a:t>61 - 70</a:t>
                      </a:r>
                      <a:endParaRPr lang="sr-Latn-CS" sz="18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719138" indent="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r-Latn-CS" sz="1800" b="1" dirty="0" smtClean="0">
                          <a:solidFill>
                            <a:srgbClr val="000066"/>
                          </a:solidFill>
                        </a:rPr>
                        <a:t>7 (SEDAM)</a:t>
                      </a:r>
                      <a:endParaRPr lang="sr-Latn-CS" sz="18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r-Latn-CS" sz="1800" b="1" dirty="0" smtClean="0">
                          <a:solidFill>
                            <a:srgbClr val="000066"/>
                          </a:solidFill>
                        </a:rPr>
                        <a:t>71 - 80</a:t>
                      </a:r>
                      <a:endParaRPr lang="sr-Latn-CS" sz="18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719138" indent="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r-Latn-CS" sz="1800" b="1" dirty="0" smtClean="0">
                          <a:solidFill>
                            <a:srgbClr val="000066"/>
                          </a:solidFill>
                        </a:rPr>
                        <a:t>8 (OSAM)</a:t>
                      </a:r>
                      <a:endParaRPr lang="sr-Latn-CS" sz="18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r-Latn-CS" sz="1800" b="1" dirty="0" smtClean="0">
                          <a:solidFill>
                            <a:srgbClr val="000066"/>
                          </a:solidFill>
                        </a:rPr>
                        <a:t>81 - 90</a:t>
                      </a:r>
                      <a:endParaRPr lang="sr-Latn-CS" sz="18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719138" indent="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r-Latn-CS" sz="1800" b="1" dirty="0" smtClean="0">
                          <a:solidFill>
                            <a:srgbClr val="000066"/>
                          </a:solidFill>
                        </a:rPr>
                        <a:t>9 (DEVET)</a:t>
                      </a:r>
                      <a:endParaRPr lang="sr-Latn-CS" sz="18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r-Latn-CS" sz="1800" b="1" dirty="0" smtClean="0">
                          <a:solidFill>
                            <a:srgbClr val="000066"/>
                          </a:solidFill>
                        </a:rPr>
                        <a:t>  91 - 100</a:t>
                      </a:r>
                      <a:endParaRPr lang="sr-Latn-CS" sz="18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85788" indent="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r-Latn-CS" sz="1800" b="1" dirty="0" smtClean="0">
                          <a:solidFill>
                            <a:srgbClr val="000066"/>
                          </a:solidFill>
                        </a:rPr>
                        <a:t>10 (DESET)</a:t>
                      </a:r>
                      <a:endParaRPr lang="sr-Latn-CS" sz="18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251520" y="1124744"/>
            <a:ext cx="864096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marL="0" marR="0" lvl="0" indent="0" algn="just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OCENA – na osnovu zbira poena sa:</a:t>
            </a:r>
          </a:p>
          <a:p>
            <a:pPr marL="0" marR="0" lvl="0" indent="252000" algn="just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Blip>
                <a:blip r:embed="rId2"/>
              </a:buBlip>
              <a:tabLst/>
              <a:defRPr/>
            </a:pP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ispunjenih predispitnih obaveza,</a:t>
            </a:r>
          </a:p>
          <a:p>
            <a:pPr marL="0" marR="0" lvl="0" indent="252000" algn="just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Blip>
                <a:blip r:embed="rId2"/>
              </a:buBlip>
              <a:tabLst/>
              <a:defRPr/>
            </a:pP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ispunjenih predispitnih obaveza i položenog pisanog dela ispita, ili</a:t>
            </a:r>
          </a:p>
          <a:p>
            <a:pPr marL="0" marR="0" lvl="0" indent="252000" algn="just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Blip>
                <a:blip r:embed="rId2"/>
              </a:buBlip>
              <a:tabLst/>
              <a:defRPr/>
            </a:pP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ispunjenih predispitnih obaveza, položenog pisanog i usmenog dela ispita:</a:t>
            </a:r>
          </a:p>
        </p:txBody>
      </p:sp>
      <p:pic>
        <p:nvPicPr>
          <p:cNvPr id="17" name="Picture 16" descr="info1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04579" y="368"/>
            <a:ext cx="881633" cy="881633"/>
          </a:xfrm>
          <a:prstGeom prst="rect">
            <a:avLst/>
          </a:prstGeom>
        </p:spPr>
      </p:pic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179512" y="6597352"/>
            <a:ext cx="878497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400" kern="0" dirty="0" smtClean="0">
                <a:solidFill>
                  <a:srgbClr val="000066"/>
                </a:solidFill>
                <a:latin typeface="Arial Black" pitchFamily="34" charset="0"/>
              </a:rPr>
              <a:t>KONTROLA BUKE I VIBRACIJA    Dr Darko Mihajlov, doc. / Dr Momir Praščević, red. prof.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616024" y="44624"/>
            <a:ext cx="777240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2800" kern="0" dirty="0" smtClean="0">
                <a:solidFill>
                  <a:srgbClr val="000066"/>
                </a:solidFill>
                <a:latin typeface="Arial Black" pitchFamily="34" charset="0"/>
              </a:rPr>
              <a:t>KONTROLA BUKE I VIBRACIJA</a:t>
            </a:r>
          </a:p>
          <a:p>
            <a:pPr lvl="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sr-Latn-CS" b="1" kern="0" dirty="0" smtClean="0">
                <a:solidFill>
                  <a:srgbClr val="000066"/>
                </a:solidFill>
                <a:latin typeface="Arial Black" pitchFamily="34" charset="0"/>
              </a:rPr>
              <a:t>- </a:t>
            </a:r>
            <a:r>
              <a:rPr lang="sr-Latn-CS" b="1" kern="0" dirty="0" smtClean="0">
                <a:solidFill>
                  <a:srgbClr val="000066"/>
                </a:solidFill>
                <a:latin typeface="Arial Black" pitchFamily="34" charset="0"/>
              </a:rPr>
              <a:t>način polaganja ispita -</a:t>
            </a:r>
            <a:endParaRPr lang="en-US" b="1" kern="0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0" y="6522169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908720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2231740" y="1484784"/>
            <a:ext cx="4680520" cy="43204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t"/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x-none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SADRŽAJ</a:t>
            </a:r>
            <a:endParaRPr lang="sr-Latn-CS" b="1" kern="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006256" y="1988840"/>
            <a:ext cx="3131488" cy="108012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 anchorCtr="0"/>
          <a:lstStyle/>
          <a:p>
            <a:pPr algn="l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x-none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x-none" sz="1800" b="1" kern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1800" b="1" kern="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nformacije</a:t>
            </a:r>
            <a:r>
              <a:rPr lang="en-U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o </a:t>
            </a:r>
            <a:r>
              <a:rPr lang="en-US" sz="1800" b="1" kern="0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predmetu</a:t>
            </a:r>
            <a:r>
              <a:rPr lang="x-none" sz="1800" b="1" kern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;</a:t>
            </a:r>
            <a:endParaRPr lang="x-none" sz="1800" b="1" kern="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x-none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pl-PL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Način polaganja ispita;</a:t>
            </a:r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616024" y="260648"/>
            <a:ext cx="777240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2800" kern="0" dirty="0" smtClean="0">
                <a:solidFill>
                  <a:srgbClr val="000066"/>
                </a:solidFill>
                <a:latin typeface="Arial Black" pitchFamily="34" charset="0"/>
              </a:rPr>
              <a:t>KONTROLA BUKE I VIBRACIJA</a:t>
            </a: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179512" y="6597352"/>
            <a:ext cx="878497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400" kern="0" dirty="0" smtClean="0">
                <a:solidFill>
                  <a:srgbClr val="000066"/>
                </a:solidFill>
                <a:latin typeface="Arial Black" pitchFamily="34" charset="0"/>
              </a:rPr>
              <a:t>KONTROLA BUKE I VIBRACIJA    Dr Darko Mihajlov, doc. / Dr Momir Praščević, red. prof.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</p:txBody>
      </p:sp>
      <p:pic>
        <p:nvPicPr>
          <p:cNvPr id="13" name="Picture 12" descr="industr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28000" y="3212976"/>
            <a:ext cx="5688000" cy="3199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0" y="6522169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908720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 useBgFill="1">
        <p:nvSpPr>
          <p:cNvPr id="35" name="Text Box 32"/>
          <p:cNvSpPr txBox="1">
            <a:spLocks noChangeArrowheads="1"/>
          </p:cNvSpPr>
          <p:nvPr/>
        </p:nvSpPr>
        <p:spPr bwMode="auto">
          <a:xfrm>
            <a:off x="467984" y="1386895"/>
            <a:ext cx="3960000" cy="1970097"/>
          </a:xfrm>
          <a:prstGeom prst="roundRect">
            <a:avLst>
              <a:gd name="adj" fmla="val 9813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lIns="0" tIns="0" rIns="0" bIns="0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600" kern="0" dirty="0" smtClean="0">
                <a:solidFill>
                  <a:srgbClr val="990000"/>
                </a:solidFill>
                <a:latin typeface="Arial Black" pitchFamily="34" charset="0"/>
                <a:cs typeface="Arial" pitchFamily="34" charset="0"/>
              </a:rPr>
              <a:t>Predmetni nastavnik: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600" kern="0" dirty="0" smtClean="0">
                <a:solidFill>
                  <a:srgbClr val="000066"/>
                </a:solidFill>
                <a:latin typeface="Arial Black" pitchFamily="34" charset="0"/>
                <a:cs typeface="Arial" pitchFamily="34" charset="0"/>
              </a:rPr>
              <a:t>Dr Darko Mihajlov, doc.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6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Kabinet br. 240</a:t>
            </a:r>
          </a:p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sr-Latn-CS" sz="1600" b="1" kern="0" dirty="0" smtClean="0">
                <a:solidFill>
                  <a:srgbClr val="990000"/>
                </a:solidFill>
                <a:cs typeface="Arial" pitchFamily="34" charset="0"/>
              </a:rPr>
              <a:t>Konsultacije:</a:t>
            </a:r>
          </a:p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sr-Latn-CS" sz="16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Ponedeljak: 12</a:t>
            </a:r>
            <a:r>
              <a:rPr lang="sr-Latn-CS" sz="1600" b="1" kern="0" baseline="300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00</a:t>
            </a:r>
            <a:r>
              <a:rPr lang="sr-Latn-CS" sz="16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÷ 14</a:t>
            </a:r>
            <a:r>
              <a:rPr lang="sr-Latn-CS" sz="1600" b="1" kern="0" baseline="300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00</a:t>
            </a:r>
          </a:p>
          <a:p>
            <a:pPr lvl="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sr-Latn-CS" sz="16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darko.mihajlov@znrfak.ni.ac.rs</a:t>
            </a:r>
          </a:p>
        </p:txBody>
      </p:sp>
      <p:sp useBgFill="1">
        <p:nvSpPr>
          <p:cNvPr id="36" name="Text Box 32"/>
          <p:cNvSpPr txBox="1">
            <a:spLocks noChangeArrowheads="1"/>
          </p:cNvSpPr>
          <p:nvPr/>
        </p:nvSpPr>
        <p:spPr bwMode="auto">
          <a:xfrm>
            <a:off x="2628224" y="3789040"/>
            <a:ext cx="3960000" cy="2312015"/>
          </a:xfrm>
          <a:prstGeom prst="roundRect">
            <a:avLst>
              <a:gd name="adj" fmla="val 9813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lIns="0" tIns="0" rIns="0" bIns="0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600" kern="0" dirty="0" smtClean="0">
                <a:solidFill>
                  <a:srgbClr val="990000"/>
                </a:solidFill>
                <a:latin typeface="Arial Black" pitchFamily="34" charset="0"/>
                <a:cs typeface="Arial" pitchFamily="34" charset="0"/>
              </a:rPr>
              <a:t>Predmetni asistent: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600" kern="0" dirty="0" smtClean="0">
                <a:solidFill>
                  <a:srgbClr val="000066"/>
                </a:solidFill>
                <a:latin typeface="Arial Black" pitchFamily="34" charset="0"/>
                <a:cs typeface="Arial" pitchFamily="34" charset="0"/>
              </a:rPr>
              <a:t>Marko Ličanin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6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Kabinet br. 240</a:t>
            </a:r>
          </a:p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sr-Latn-CS" sz="1600" b="1" kern="0" dirty="0" smtClean="0">
                <a:solidFill>
                  <a:srgbClr val="990000"/>
                </a:solidFill>
                <a:cs typeface="Arial" pitchFamily="34" charset="0"/>
              </a:rPr>
              <a:t>Konsultacije: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6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Ponedeljak: 12</a:t>
            </a:r>
            <a:r>
              <a:rPr lang="sr-Latn-CS" sz="1600" b="1" kern="0" baseline="300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00</a:t>
            </a:r>
            <a:r>
              <a:rPr lang="sr-Latn-CS" sz="16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÷ 14</a:t>
            </a:r>
            <a:r>
              <a:rPr lang="sr-Latn-CS" sz="1600" b="1" kern="0" baseline="300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00</a:t>
            </a:r>
            <a:endParaRPr lang="sr-Latn-CS" sz="1600" b="1" kern="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6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Utorak: 13</a:t>
            </a:r>
            <a:r>
              <a:rPr lang="sr-Latn-CS" sz="1600" b="1" kern="0" baseline="300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00</a:t>
            </a:r>
            <a:r>
              <a:rPr lang="sr-Latn-CS" sz="16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÷ 14</a:t>
            </a:r>
            <a:r>
              <a:rPr lang="sr-Latn-CS" sz="1600" b="1" kern="0" baseline="300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00</a:t>
            </a:r>
          </a:p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sr-Latn-CS" sz="16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marko.licanin@znrfak.ni.ac.rs</a:t>
            </a:r>
          </a:p>
        </p:txBody>
      </p:sp>
      <p:pic>
        <p:nvPicPr>
          <p:cNvPr id="14" name="Picture 13" descr="info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04579" y="368"/>
            <a:ext cx="881633" cy="881633"/>
          </a:xfrm>
          <a:prstGeom prst="rect">
            <a:avLst/>
          </a:prstGeom>
        </p:spPr>
      </p:pic>
      <p:sp useBgFill="1">
        <p:nvSpPr>
          <p:cNvPr id="16" name="Text Box 32"/>
          <p:cNvSpPr txBox="1">
            <a:spLocks noChangeArrowheads="1"/>
          </p:cNvSpPr>
          <p:nvPr/>
        </p:nvSpPr>
        <p:spPr bwMode="auto">
          <a:xfrm>
            <a:off x="4716016" y="1386895"/>
            <a:ext cx="3960000" cy="1970097"/>
          </a:xfrm>
          <a:prstGeom prst="roundRect">
            <a:avLst>
              <a:gd name="adj" fmla="val 9813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lIns="0" tIns="0" rIns="0" bIns="0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600" kern="0" dirty="0" smtClean="0">
                <a:solidFill>
                  <a:srgbClr val="990000"/>
                </a:solidFill>
                <a:latin typeface="Arial Black" pitchFamily="34" charset="0"/>
                <a:cs typeface="Arial" pitchFamily="34" charset="0"/>
              </a:rPr>
              <a:t>Predmetni nastavnik: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600" kern="0" dirty="0" smtClean="0">
                <a:solidFill>
                  <a:srgbClr val="000066"/>
                </a:solidFill>
                <a:latin typeface="Arial Black" pitchFamily="34" charset="0"/>
                <a:cs typeface="Arial" pitchFamily="34" charset="0"/>
              </a:rPr>
              <a:t>Dr Momir Praščević, red. prof.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6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Kabinet br. 240</a:t>
            </a:r>
          </a:p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sr-Latn-CS" sz="1600" b="1" kern="0" dirty="0" smtClean="0">
                <a:solidFill>
                  <a:srgbClr val="990000"/>
                </a:solidFill>
                <a:cs typeface="Arial" pitchFamily="34" charset="0"/>
              </a:rPr>
              <a:t>Konsultacije:</a:t>
            </a:r>
          </a:p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sr-Latn-CS" sz="16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Sreda: 10</a:t>
            </a:r>
            <a:r>
              <a:rPr lang="sr-Latn-CS" sz="1600" b="1" kern="0" baseline="300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00</a:t>
            </a:r>
            <a:r>
              <a:rPr lang="sr-Latn-CS" sz="16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÷ 12</a:t>
            </a:r>
            <a:r>
              <a:rPr lang="sr-Latn-CS" sz="1600" b="1" kern="0" baseline="300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00</a:t>
            </a:r>
          </a:p>
          <a:p>
            <a:pPr lvl="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sr-Latn-CS" sz="16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momir.prascevic@znrfak.ni.ac.rs</a:t>
            </a: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616024" y="44624"/>
            <a:ext cx="777240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2800" kern="0" dirty="0" smtClean="0">
                <a:solidFill>
                  <a:srgbClr val="000066"/>
                </a:solidFill>
                <a:latin typeface="Arial Black" pitchFamily="34" charset="0"/>
              </a:rPr>
              <a:t>KONTROLA BUKE I VIBRACIJA</a:t>
            </a:r>
          </a:p>
          <a:p>
            <a:pPr lvl="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sr-Latn-CS" b="1" kern="0" dirty="0" smtClean="0">
                <a:solidFill>
                  <a:srgbClr val="000066"/>
                </a:solidFill>
                <a:latin typeface="Arial Black" pitchFamily="34" charset="0"/>
              </a:rPr>
              <a:t>- informacije o predmetu -</a:t>
            </a:r>
            <a:endParaRPr lang="en-US" b="1" kern="0" dirty="0">
              <a:solidFill>
                <a:srgbClr val="000066"/>
              </a:solidFill>
            </a:endParaRP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179512" y="6597352"/>
            <a:ext cx="878497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400" kern="0" dirty="0" smtClean="0">
                <a:solidFill>
                  <a:srgbClr val="000066"/>
                </a:solidFill>
                <a:latin typeface="Arial Black" pitchFamily="34" charset="0"/>
              </a:rPr>
              <a:t>KONTROLA BUKE I VIBRACIJA    Dr Darko Mihajlov, doc. / Dr Momir Praščević, red. prof.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0" y="6522169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908720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949751" y="1772815"/>
          <a:ext cx="5244498" cy="3312369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  <a:tableStyleId>{3C2FFA5D-87B4-456A-9821-1D502468CF0F}</a:tableStyleId>
              </a:tblPr>
              <a:tblGrid>
                <a:gridCol w="2364178"/>
                <a:gridCol w="2880320"/>
              </a:tblGrid>
              <a:tr h="649853">
                <a:tc>
                  <a:txBody>
                    <a:bodyPr/>
                    <a:lstStyle/>
                    <a:p>
                      <a:pPr algn="ctr"/>
                      <a:r>
                        <a:rPr lang="sr-Latn-CS" sz="1800" b="1" kern="0" dirty="0" smtClean="0">
                          <a:solidFill>
                            <a:srgbClr val="990000"/>
                          </a:solidFill>
                        </a:rPr>
                        <a:t>Status predmeta:</a:t>
                      </a:r>
                      <a:endParaRPr lang="sr-Latn-CS" b="1" dirty="0">
                        <a:solidFill>
                          <a:srgbClr val="99000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1800" b="1" kern="0" dirty="0" smtClean="0"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Obavezan</a:t>
                      </a:r>
                      <a:endParaRPr lang="sr-Latn-CS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665629">
                <a:tc>
                  <a:txBody>
                    <a:bodyPr/>
                    <a:lstStyle/>
                    <a:p>
                      <a:pPr algn="ctr"/>
                      <a:r>
                        <a:rPr lang="sr-Latn-CS" sz="1800" b="1" kern="0" dirty="0" smtClean="0">
                          <a:solidFill>
                            <a:srgbClr val="990000"/>
                          </a:solidFill>
                        </a:rPr>
                        <a:t>Broj</a:t>
                      </a:r>
                      <a:r>
                        <a:rPr kumimoji="0" lang="sr-Latn-CS" sz="1800" b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uLnTx/>
                          <a:uFillTx/>
                        </a:rPr>
                        <a:t> EPS bodova:</a:t>
                      </a:r>
                      <a:endParaRPr lang="sr-Latn-CS" b="1" dirty="0">
                        <a:solidFill>
                          <a:srgbClr val="99000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sr-Latn-CS" sz="1800" b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</a:rPr>
                        <a:t>6</a:t>
                      </a:r>
                      <a:endParaRPr lang="sr-Latn-CS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665629">
                <a:tc>
                  <a:txBody>
                    <a:bodyPr/>
                    <a:lstStyle/>
                    <a:p>
                      <a:pPr algn="ctr"/>
                      <a:r>
                        <a:rPr kumimoji="0" lang="sr-Latn-CS" sz="1800" b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uLnTx/>
                          <a:uFillTx/>
                        </a:rPr>
                        <a:t>Semestar: </a:t>
                      </a:r>
                      <a:endParaRPr lang="sr-Latn-CS" b="1" dirty="0">
                        <a:solidFill>
                          <a:srgbClr val="99000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sr-Latn-CS" sz="1800" b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</a:rPr>
                        <a:t>Jesenji</a:t>
                      </a:r>
                      <a:endParaRPr lang="sr-Latn-CS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665629">
                <a:tc>
                  <a:txBody>
                    <a:bodyPr/>
                    <a:lstStyle/>
                    <a:p>
                      <a:pPr algn="ctr"/>
                      <a:r>
                        <a:rPr lang="sr-Latn-CS" sz="1800" b="1" kern="0" dirty="0" smtClean="0">
                          <a:solidFill>
                            <a:srgbClr val="990000"/>
                          </a:solidFill>
                        </a:rPr>
                        <a:t>Broj nastavnih nedelja: </a:t>
                      </a:r>
                      <a:endParaRPr lang="sr-Latn-CS" b="1" dirty="0">
                        <a:solidFill>
                          <a:srgbClr val="99000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1800" b="1" kern="0" dirty="0" smtClean="0"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15</a:t>
                      </a:r>
                      <a:endParaRPr lang="sr-Latn-CS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6656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CS" sz="1800" b="1" kern="0" dirty="0" smtClean="0">
                          <a:solidFill>
                            <a:srgbClr val="990000"/>
                          </a:solidFill>
                        </a:rPr>
                        <a:t>N</a:t>
                      </a:r>
                      <a:r>
                        <a:rPr kumimoji="0" lang="sr-Latn-CS" sz="1800" b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uLnTx/>
                          <a:uFillTx/>
                        </a:rPr>
                        <a:t>edeljni</a:t>
                      </a:r>
                      <a:r>
                        <a:rPr kumimoji="0" lang="sr-Latn-CS" sz="1800" b="1" u="none" strike="noStrike" kern="0" cap="none" spc="0" normalizeH="0" noProof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uLnTx/>
                          <a:uFillTx/>
                        </a:rPr>
                        <a:t> fond časova</a:t>
                      </a:r>
                      <a:r>
                        <a:rPr kumimoji="0" lang="sr-Latn-CS" sz="1800" b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uLnTx/>
                          <a:uFillTx/>
                        </a:rPr>
                        <a:t>:</a:t>
                      </a:r>
                      <a:endParaRPr kumimoji="0" lang="sr-Latn-CS" sz="18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uLnTx/>
                        <a:uFillTx/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sr-Latn-CS" sz="1800" b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</a:rPr>
                        <a:t>2 časa predavanja</a:t>
                      </a:r>
                    </a:p>
                    <a:p>
                      <a:pPr algn="ctr"/>
                      <a:r>
                        <a:rPr kumimoji="0" lang="sr-Latn-CS" sz="1800" b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</a:rPr>
                        <a:t>2 časa vežbi</a:t>
                      </a:r>
                      <a:endParaRPr lang="sr-Latn-CS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9" name="Picture 8" descr="info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04579" y="368"/>
            <a:ext cx="881633" cy="881633"/>
          </a:xfrm>
          <a:prstGeom prst="rect">
            <a:avLst/>
          </a:prstGeom>
        </p:spPr>
      </p:pic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179512" y="6597352"/>
            <a:ext cx="878497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400" kern="0" dirty="0" smtClean="0">
                <a:solidFill>
                  <a:srgbClr val="000066"/>
                </a:solidFill>
                <a:latin typeface="Arial Black" pitchFamily="34" charset="0"/>
              </a:rPr>
              <a:t>KONTROLA BUKE I VIBRACIJA    Dr Darko Mihajlov, doc. / Dr Momir Praščević, red. prof.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616024" y="44624"/>
            <a:ext cx="777240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2800" kern="0" dirty="0" smtClean="0">
                <a:solidFill>
                  <a:srgbClr val="000066"/>
                </a:solidFill>
                <a:latin typeface="Arial Black" pitchFamily="34" charset="0"/>
              </a:rPr>
              <a:t>KONTROLA BUKE I VIBRACIJA</a:t>
            </a:r>
          </a:p>
          <a:p>
            <a:pPr lvl="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sr-Latn-CS" b="1" kern="0" dirty="0" smtClean="0">
                <a:solidFill>
                  <a:srgbClr val="000066"/>
                </a:solidFill>
                <a:latin typeface="Arial Black" pitchFamily="34" charset="0"/>
              </a:rPr>
              <a:t>- informacije o predmetu -</a:t>
            </a:r>
            <a:endParaRPr lang="en-US" b="1" kern="0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 descr="Target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49355" y="4238203"/>
            <a:ext cx="2143125" cy="2143125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522169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908720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25" name="Rectangle 15"/>
          <p:cNvSpPr>
            <a:spLocks noChangeArrowheads="1"/>
          </p:cNvSpPr>
          <p:nvPr/>
        </p:nvSpPr>
        <p:spPr bwMode="auto">
          <a:xfrm>
            <a:off x="755576" y="1844824"/>
            <a:ext cx="8064896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 fontAlgn="auto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Sticanje teorijskih znanja i praktičnih veština u oblasti kontrole buke i vibracija.</a:t>
            </a:r>
          </a:p>
          <a:p>
            <a:pPr marR="0" lvl="0" algn="l" defTabSz="914400" eaLnBrk="1" fontAlgn="auto" latinLnBrk="0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Osposobljavanje studenata za:</a:t>
            </a:r>
          </a:p>
          <a:p>
            <a:pPr algn="l" fontAlgn="auto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sr-Latn-CS" sz="1800" b="1" kern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Wingdings"/>
              </a:rPr>
              <a:t></a:t>
            </a: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Wingdings"/>
              </a:rPr>
              <a:t> rešavanje konkretnih problema u radnoj sredini koje stvaraju izvori </a:t>
            </a:r>
            <a:b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Wingdings"/>
              </a:rPr>
            </a:b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Wingdings"/>
              </a:rPr>
              <a:t>    buke i vibracija kroz identifikaciju i karakterizaciju izvora;</a:t>
            </a:r>
            <a:endParaRPr lang="sr-Latn-CS" sz="1800" b="1" kern="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sr-Latn-CS" sz="1800" b="1" kern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Wingdings"/>
              </a:rPr>
              <a:t></a:t>
            </a: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projektovanje sistema za zaštitu od buke i vibracija.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539552" y="1196752"/>
            <a:ext cx="5387971" cy="432048"/>
            <a:chOff x="408165" y="1556792"/>
            <a:chExt cx="5387971" cy="432048"/>
          </a:xfrm>
        </p:grpSpPr>
        <p:sp>
          <p:nvSpPr>
            <p:cNvPr id="24" name="Rectangle 15"/>
            <p:cNvSpPr>
              <a:spLocks noChangeArrowheads="1"/>
            </p:cNvSpPr>
            <p:nvPr/>
          </p:nvSpPr>
          <p:spPr bwMode="auto">
            <a:xfrm>
              <a:off x="611560" y="1556792"/>
              <a:ext cx="5184576" cy="4320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r-Latn-CS" i="0" u="none" strike="noStrike" kern="0" cap="none" spc="0" normalizeH="0" baseline="0" noProof="0" dirty="0" smtClean="0">
                  <a:ln>
                    <a:noFill/>
                  </a:ln>
                  <a:solidFill>
                    <a:srgbClr val="990000"/>
                  </a:solidFill>
                  <a:effectLst/>
                  <a:uLnTx/>
                  <a:uFillTx/>
                  <a:latin typeface="Arial Black" pitchFamily="34" charset="0"/>
                  <a:cs typeface="Arial" pitchFamily="34" charset="0"/>
                </a:rPr>
                <a:t>CILJ PREDMETA</a:t>
              </a:r>
            </a:p>
          </p:txBody>
        </p:sp>
        <p:pic>
          <p:nvPicPr>
            <p:cNvPr id="19" name="Picture 51" descr="BD14868_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08165" y="1669611"/>
              <a:ext cx="187325" cy="187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1" name="Picture 11" descr="C:\Program Files\Microsoft Office\MEDIA\OFFICE12\Bullets\BD21298_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4628" y="2104471"/>
            <a:ext cx="144000" cy="144000"/>
          </a:xfrm>
          <a:prstGeom prst="rect">
            <a:avLst/>
          </a:prstGeom>
          <a:noFill/>
        </p:spPr>
      </p:pic>
      <p:pic>
        <p:nvPicPr>
          <p:cNvPr id="26" name="Picture 11" descr="C:\Program Files\Microsoft Office\MEDIA\OFFICE12\Bullets\BD21298_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411" y="3140984"/>
            <a:ext cx="144000" cy="144000"/>
          </a:xfrm>
          <a:prstGeom prst="rect">
            <a:avLst/>
          </a:prstGeom>
          <a:noFill/>
        </p:spPr>
      </p:pic>
      <p:pic>
        <p:nvPicPr>
          <p:cNvPr id="18" name="Picture 17" descr="info1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104579" y="368"/>
            <a:ext cx="881633" cy="881633"/>
          </a:xfrm>
          <a:prstGeom prst="rect">
            <a:avLst/>
          </a:prstGeom>
        </p:spPr>
      </p:pic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179512" y="6597352"/>
            <a:ext cx="878497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400" kern="0" dirty="0" smtClean="0">
                <a:solidFill>
                  <a:srgbClr val="000066"/>
                </a:solidFill>
                <a:latin typeface="Arial Black" pitchFamily="34" charset="0"/>
              </a:rPr>
              <a:t>KONTROLA BUKE I VIBRACIJA    Dr Darko Mihajlov, doc. / Dr Momir Praščević, red. prof.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</p:txBody>
      </p:sp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616024" y="44624"/>
            <a:ext cx="777240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2800" kern="0" dirty="0" smtClean="0">
                <a:solidFill>
                  <a:srgbClr val="000066"/>
                </a:solidFill>
                <a:latin typeface="Arial Black" pitchFamily="34" charset="0"/>
              </a:rPr>
              <a:t>KONTROLA BUKE I VIBRACIJA</a:t>
            </a:r>
          </a:p>
          <a:p>
            <a:pPr lvl="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sr-Latn-CS" b="1" kern="0" dirty="0" smtClean="0">
                <a:solidFill>
                  <a:srgbClr val="000066"/>
                </a:solidFill>
                <a:latin typeface="Arial Black" pitchFamily="34" charset="0"/>
              </a:rPr>
              <a:t>- informacije o predmetu -</a:t>
            </a:r>
            <a:endParaRPr lang="en-US" b="1" kern="0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0" y="6522169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908720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742947" y="1196752"/>
            <a:ext cx="518457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i="0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Arial Black" pitchFamily="34" charset="0"/>
                <a:cs typeface="Arial" pitchFamily="34" charset="0"/>
              </a:rPr>
              <a:t>ISHOD PREDMETA</a:t>
            </a:r>
          </a:p>
        </p:txBody>
      </p:sp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755576" y="1916832"/>
            <a:ext cx="8064896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Osposobljenost studenata i sticanje</a:t>
            </a:r>
          </a:p>
          <a:p>
            <a:pPr marL="0" marR="0" lvl="0" indent="0" algn="l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veština za:</a:t>
            </a:r>
          </a:p>
          <a:p>
            <a:pPr algn="l" fontAlgn="auto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sr-Latn-CS" sz="1800" b="1" kern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Wingdings"/>
              </a:rPr>
              <a:t> </a:t>
            </a:r>
            <a:r>
              <a:rPr lang="sr-Cyrl-CS" sz="1800" b="1" dirty="0" smtClean="0">
                <a:solidFill>
                  <a:srgbClr val="000066"/>
                </a:solidFill>
              </a:rPr>
              <a:t>Primenu </a:t>
            </a:r>
            <a:r>
              <a:rPr lang="en-US" sz="1800" b="1" dirty="0" err="1" smtClean="0">
                <a:solidFill>
                  <a:srgbClr val="000066"/>
                </a:solidFill>
              </a:rPr>
              <a:t>tehnika</a:t>
            </a:r>
            <a:r>
              <a:rPr lang="en-US" sz="1800" b="1" dirty="0" smtClean="0">
                <a:solidFill>
                  <a:srgbClr val="000066"/>
                </a:solidFill>
              </a:rPr>
              <a:t> za </a:t>
            </a:r>
            <a:r>
              <a:rPr lang="en-US" sz="1800" b="1" dirty="0" err="1" smtClean="0">
                <a:solidFill>
                  <a:srgbClr val="000066"/>
                </a:solidFill>
              </a:rPr>
              <a:t>merenje</a:t>
            </a:r>
            <a:r>
              <a:rPr lang="sr-Latn-CS" sz="1800" b="1" dirty="0" smtClean="0">
                <a:solidFill>
                  <a:srgbClr val="000066"/>
                </a:solidFill>
              </a:rPr>
              <a:t> </a:t>
            </a:r>
            <a:r>
              <a:rPr lang="en-US" sz="1800" b="1" dirty="0" err="1" smtClean="0">
                <a:solidFill>
                  <a:srgbClr val="000066"/>
                </a:solidFill>
              </a:rPr>
              <a:t>buke</a:t>
            </a:r>
            <a:r>
              <a:rPr lang="en-US" sz="1800" b="1" dirty="0" smtClean="0">
                <a:solidFill>
                  <a:srgbClr val="000066"/>
                </a:solidFill>
              </a:rPr>
              <a:t> </a:t>
            </a:r>
            <a:r>
              <a:rPr lang="en-US" sz="1800" b="1" dirty="0" err="1" smtClean="0">
                <a:solidFill>
                  <a:srgbClr val="000066"/>
                </a:solidFill>
              </a:rPr>
              <a:t>i</a:t>
            </a:r>
            <a:r>
              <a:rPr lang="en-US" sz="1800" b="1" dirty="0" smtClean="0">
                <a:solidFill>
                  <a:srgbClr val="000066"/>
                </a:solidFill>
              </a:rPr>
              <a:t> </a:t>
            </a:r>
            <a:r>
              <a:rPr lang="en-US" sz="1800" b="1" dirty="0" err="1" smtClean="0">
                <a:solidFill>
                  <a:srgbClr val="000066"/>
                </a:solidFill>
              </a:rPr>
              <a:t>vibracija</a:t>
            </a:r>
            <a:r>
              <a:rPr lang="sr-Cyrl-CS" sz="1800" b="1" dirty="0" smtClean="0">
                <a:solidFill>
                  <a:srgbClr val="000066"/>
                </a:solidFill>
              </a:rPr>
              <a:t>;</a:t>
            </a:r>
            <a:endParaRPr lang="sr-Latn-CS" sz="1800" b="1" kern="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sr-Latn-CS" sz="1800" b="1" kern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Wingdings"/>
              </a:rPr>
              <a:t> </a:t>
            </a: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Wingdings"/>
              </a:rPr>
              <a:t>Proračun zvučne apsorpcije i izolacije vibracija.</a:t>
            </a:r>
          </a:p>
        </p:txBody>
      </p:sp>
      <p:pic>
        <p:nvPicPr>
          <p:cNvPr id="28" name="Picture 51" descr="BD14868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309571"/>
            <a:ext cx="18732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info1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04579" y="368"/>
            <a:ext cx="881633" cy="881633"/>
          </a:xfrm>
          <a:prstGeom prst="rect">
            <a:avLst/>
          </a:prstGeom>
        </p:spPr>
      </p:pic>
      <p:pic>
        <p:nvPicPr>
          <p:cNvPr id="14" name="Picture 13" descr="Cilj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16724" y="928514"/>
            <a:ext cx="3575557" cy="1862509"/>
          </a:xfrm>
          <a:prstGeom prst="rect">
            <a:avLst/>
          </a:prstGeom>
        </p:spPr>
      </p:pic>
      <p:sp>
        <p:nvSpPr>
          <p:cNvPr id="19" name="Rectangle 15"/>
          <p:cNvSpPr>
            <a:spLocks noChangeArrowheads="1"/>
          </p:cNvSpPr>
          <p:nvPr/>
        </p:nvSpPr>
        <p:spPr bwMode="auto">
          <a:xfrm>
            <a:off x="179512" y="6597352"/>
            <a:ext cx="878497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400" kern="0" dirty="0" smtClean="0">
                <a:solidFill>
                  <a:srgbClr val="000066"/>
                </a:solidFill>
                <a:latin typeface="Arial Black" pitchFamily="34" charset="0"/>
              </a:rPr>
              <a:t>KONTROLA BUKE I VIBRACIJA    Dr Darko Mihajlov, doc. / Dr Momir Praščević, red. prof.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</p:txBody>
      </p:sp>
      <p:sp>
        <p:nvSpPr>
          <p:cNvPr id="20" name="Rectangle 15"/>
          <p:cNvSpPr>
            <a:spLocks noChangeArrowheads="1"/>
          </p:cNvSpPr>
          <p:nvPr/>
        </p:nvSpPr>
        <p:spPr bwMode="auto">
          <a:xfrm>
            <a:off x="616024" y="44624"/>
            <a:ext cx="777240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2800" kern="0" dirty="0" smtClean="0">
                <a:solidFill>
                  <a:srgbClr val="000066"/>
                </a:solidFill>
                <a:latin typeface="Arial Black" pitchFamily="34" charset="0"/>
              </a:rPr>
              <a:t>KONTROLA BUKE I VIBRACIJA</a:t>
            </a:r>
          </a:p>
          <a:p>
            <a:pPr lvl="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sr-Latn-CS" b="1" kern="0" dirty="0" smtClean="0">
                <a:solidFill>
                  <a:srgbClr val="000066"/>
                </a:solidFill>
                <a:latin typeface="Arial Black" pitchFamily="34" charset="0"/>
              </a:rPr>
              <a:t>- informacije o predmetu -</a:t>
            </a:r>
            <a:endParaRPr lang="en-US" b="1" kern="0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0" y="6522169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908720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24" name="Rectangle 15"/>
          <p:cNvSpPr>
            <a:spLocks noChangeArrowheads="1"/>
          </p:cNvSpPr>
          <p:nvPr/>
        </p:nvSpPr>
        <p:spPr bwMode="auto">
          <a:xfrm>
            <a:off x="611560" y="1196752"/>
            <a:ext cx="518457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kern="0" dirty="0" smtClean="0">
                <a:solidFill>
                  <a:srgbClr val="990000"/>
                </a:solidFill>
                <a:latin typeface="Arial Black" pitchFamily="34" charset="0"/>
                <a:cs typeface="Arial" pitchFamily="34" charset="0"/>
              </a:rPr>
              <a:t>SADRŽAJ</a:t>
            </a:r>
            <a:r>
              <a:rPr kumimoji="0" lang="sr-Latn-CS" i="0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Arial Black" pitchFamily="34" charset="0"/>
                <a:cs typeface="Arial" pitchFamily="34" charset="0"/>
              </a:rPr>
              <a:t> PREDMETA</a:t>
            </a:r>
          </a:p>
        </p:txBody>
      </p:sp>
      <p:sp>
        <p:nvSpPr>
          <p:cNvPr id="25" name="Rectangle 15"/>
          <p:cNvSpPr>
            <a:spLocks noChangeArrowheads="1"/>
          </p:cNvSpPr>
          <p:nvPr/>
        </p:nvSpPr>
        <p:spPr bwMode="auto">
          <a:xfrm>
            <a:off x="611560" y="1916832"/>
            <a:ext cx="3888432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marL="0" marR="0" lvl="0" indent="0" algn="l" defTabSz="91440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b="1" kern="0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1. KONTROLA BUKE</a:t>
            </a:r>
            <a:endParaRPr lang="sr-Latn-CS" b="1" kern="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lang="sr-Latn-CS" b="1" kern="0" dirty="0" smtClean="0">
              <a:solidFill>
                <a:srgbClr val="99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lang="sr-Latn-CS" b="1" kern="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Picture 51" descr="BD14868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8165" y="1297459"/>
            <a:ext cx="18732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6" descr="info1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04579" y="368"/>
            <a:ext cx="881633" cy="881633"/>
          </a:xfrm>
          <a:prstGeom prst="rect">
            <a:avLst/>
          </a:prstGeom>
        </p:spPr>
      </p:pic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683568" y="3933056"/>
            <a:ext cx="8280920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algn="l" fontAlgn="auto">
              <a:lnSpc>
                <a:spcPct val="150000"/>
              </a:lnSpc>
              <a:spcBef>
                <a:spcPts val="0"/>
              </a:spcBef>
              <a:spcAft>
                <a:spcPts val="900"/>
              </a:spcAft>
              <a:buFont typeface="Wingdings" pitchFamily="2" charset="2"/>
              <a:buChar char="§"/>
              <a:defRPr/>
            </a:pPr>
            <a:r>
              <a:rPr lang="sr-Latn-CS" sz="1800" b="1" kern="0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CS" sz="1800" b="1" dirty="0" smtClean="0">
                <a:solidFill>
                  <a:srgbClr val="990000"/>
                </a:solidFill>
              </a:rPr>
              <a:t>Akustička obrada prostorija:</a:t>
            </a:r>
          </a:p>
          <a:p>
            <a:pPr algn="l" fontAlgn="auto">
              <a:lnSpc>
                <a:spcPct val="150000"/>
              </a:lnSpc>
              <a:spcBef>
                <a:spcPts val="0"/>
              </a:spcBef>
              <a:spcAft>
                <a:spcPts val="900"/>
              </a:spcAft>
              <a:defRPr/>
            </a:pPr>
            <a:r>
              <a:rPr lang="sr-Latn-CS" sz="1800" b="1" dirty="0" smtClean="0">
                <a:solidFill>
                  <a:srgbClr val="000066"/>
                </a:solidFill>
              </a:rPr>
              <a:t>Razlozi i efekti akustičke obrade prostorija;</a:t>
            </a:r>
          </a:p>
          <a:p>
            <a:pPr algn="l" fontAlgn="auto">
              <a:lnSpc>
                <a:spcPct val="150000"/>
              </a:lnSpc>
              <a:spcBef>
                <a:spcPts val="0"/>
              </a:spcBef>
              <a:spcAft>
                <a:spcPts val="900"/>
              </a:spcAft>
              <a:defRPr/>
            </a:pPr>
            <a:r>
              <a:rPr lang="sr-Latn-CS" sz="1800" b="1" dirty="0" smtClean="0">
                <a:solidFill>
                  <a:srgbClr val="000066"/>
                </a:solidFill>
              </a:rPr>
              <a:t>Porozni apsorberi; Mehanički rezonatori; Akustički rezonatori;</a:t>
            </a:r>
          </a:p>
          <a:p>
            <a:pPr algn="l" fontAlgn="auto">
              <a:lnSpc>
                <a:spcPct val="150000"/>
              </a:lnSpc>
              <a:spcBef>
                <a:spcPts val="0"/>
              </a:spcBef>
              <a:spcAft>
                <a:spcPts val="900"/>
              </a:spcAft>
              <a:defRPr/>
            </a:pPr>
            <a:r>
              <a:rPr lang="sr-Latn-CS" sz="1800" b="1" dirty="0" smtClean="0">
                <a:solidFill>
                  <a:srgbClr val="000066"/>
                </a:solidFill>
              </a:rPr>
              <a:t>Poređenje akustičkih materijala;</a:t>
            </a:r>
            <a:endParaRPr lang="sr-Latn-CS" sz="1800" b="1" kern="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179512" y="6597352"/>
            <a:ext cx="878497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400" kern="0" dirty="0" smtClean="0">
                <a:solidFill>
                  <a:srgbClr val="000066"/>
                </a:solidFill>
                <a:latin typeface="Arial Black" pitchFamily="34" charset="0"/>
              </a:rPr>
              <a:t>KONTROLA BUKE I VIBRACIJA    Dr Darko Mihajlov, doc. / Dr Momir Praščević, red. prof.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</p:txBody>
      </p:sp>
      <p:sp>
        <p:nvSpPr>
          <p:cNvPr id="20" name="Rectangle 15"/>
          <p:cNvSpPr>
            <a:spLocks noChangeArrowheads="1"/>
          </p:cNvSpPr>
          <p:nvPr/>
        </p:nvSpPr>
        <p:spPr bwMode="auto">
          <a:xfrm>
            <a:off x="616024" y="44624"/>
            <a:ext cx="777240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2800" kern="0" dirty="0" smtClean="0">
                <a:solidFill>
                  <a:srgbClr val="000066"/>
                </a:solidFill>
                <a:latin typeface="Arial Black" pitchFamily="34" charset="0"/>
              </a:rPr>
              <a:t>KONTROLA BUKE I VIBRACIJA</a:t>
            </a:r>
          </a:p>
          <a:p>
            <a:pPr lvl="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sr-Latn-CS" b="1" kern="0" dirty="0" smtClean="0">
                <a:solidFill>
                  <a:srgbClr val="000066"/>
                </a:solidFill>
                <a:latin typeface="Arial Black" pitchFamily="34" charset="0"/>
              </a:rPr>
              <a:t>- informacije o predmetu -</a:t>
            </a:r>
            <a:endParaRPr lang="en-US" b="1" kern="0" dirty="0">
              <a:solidFill>
                <a:srgbClr val="000066"/>
              </a:solidFill>
            </a:endParaRPr>
          </a:p>
        </p:txBody>
      </p:sp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683568" y="2348880"/>
            <a:ext cx="835292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algn="l" fontAlgn="auto">
              <a:lnSpc>
                <a:spcPct val="150000"/>
              </a:lnSpc>
              <a:spcBef>
                <a:spcPts val="0"/>
              </a:spcBef>
              <a:spcAft>
                <a:spcPts val="900"/>
              </a:spcAft>
              <a:buFont typeface="Wingdings" pitchFamily="2" charset="2"/>
              <a:buChar char="§"/>
              <a:defRPr/>
            </a:pPr>
            <a:r>
              <a:rPr lang="sr-Latn-CS" sz="1800" b="1" kern="0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 Osnovni principi redukcije buke:</a:t>
            </a:r>
          </a:p>
          <a:p>
            <a:pPr algn="l" fontAlgn="auto">
              <a:lnSpc>
                <a:spcPct val="150000"/>
              </a:lnSpc>
              <a:spcBef>
                <a:spcPts val="0"/>
              </a:spcBef>
              <a:spcAft>
                <a:spcPts val="900"/>
              </a:spcAft>
              <a:defRPr/>
            </a:pP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Redukcija buke na izvoru; Redukcija buke izolacijom vibracija;</a:t>
            </a:r>
          </a:p>
          <a:p>
            <a:pPr algn="l" fontAlgn="auto">
              <a:lnSpc>
                <a:spcPct val="150000"/>
              </a:lnSpc>
              <a:spcBef>
                <a:spcPts val="0"/>
              </a:spcBef>
              <a:spcAft>
                <a:spcPts val="900"/>
              </a:spcAft>
              <a:defRPr/>
            </a:pP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Redukcija buke oklapanjem izvora; Redukcija buke akustičkim elementima.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0" y="6522169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908720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24" name="Rectangle 15"/>
          <p:cNvSpPr>
            <a:spLocks noChangeArrowheads="1"/>
          </p:cNvSpPr>
          <p:nvPr/>
        </p:nvSpPr>
        <p:spPr bwMode="auto">
          <a:xfrm>
            <a:off x="611560" y="1196752"/>
            <a:ext cx="518457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kern="0" dirty="0" smtClean="0">
                <a:solidFill>
                  <a:srgbClr val="990000"/>
                </a:solidFill>
                <a:latin typeface="Arial Black" pitchFamily="34" charset="0"/>
                <a:cs typeface="Arial" pitchFamily="34" charset="0"/>
              </a:rPr>
              <a:t>SADRŽAJ</a:t>
            </a:r>
            <a:r>
              <a:rPr kumimoji="0" lang="sr-Latn-CS" i="0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Arial Black" pitchFamily="34" charset="0"/>
                <a:cs typeface="Arial" pitchFamily="34" charset="0"/>
              </a:rPr>
              <a:t> PREDMETA</a:t>
            </a:r>
          </a:p>
        </p:txBody>
      </p:sp>
      <p:sp>
        <p:nvSpPr>
          <p:cNvPr id="25" name="Rectangle 15"/>
          <p:cNvSpPr>
            <a:spLocks noChangeArrowheads="1"/>
          </p:cNvSpPr>
          <p:nvPr/>
        </p:nvSpPr>
        <p:spPr bwMode="auto">
          <a:xfrm>
            <a:off x="611560" y="1772816"/>
            <a:ext cx="4392488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marL="0" marR="0" lvl="0" indent="0" algn="l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b="1" kern="0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2. KONTROLA VIBRACIJA</a:t>
            </a:r>
            <a:endParaRPr lang="sr-Latn-CS" b="1" kern="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lang="sr-Latn-CS" b="1" kern="0" dirty="0" smtClean="0">
              <a:solidFill>
                <a:srgbClr val="99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lang="sr-Latn-CS" b="1" kern="0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Picture 51" descr="BD14868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8165" y="1297459"/>
            <a:ext cx="18732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683568" y="2564904"/>
            <a:ext cx="8280920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marL="0" marR="0" lvl="0" indent="-180000" algn="l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900"/>
              </a:spcAft>
              <a:buClr>
                <a:srgbClr val="99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Fizički koncept vibracija; Osnovni deskriptori signala vibracija;   </a:t>
            </a:r>
            <a:b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</a:b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Tipovi vibracija.</a:t>
            </a:r>
          </a:p>
          <a:p>
            <a:pPr marL="0" marR="0" lvl="0" indent="-180000" algn="l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900"/>
              </a:spcAft>
              <a:buClr>
                <a:srgbClr val="99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Dinamika oscilatora: Slobodne i prinudne vibracije sa i bez prigušenja; </a:t>
            </a:r>
          </a:p>
          <a:p>
            <a:pPr marL="0" marR="0" lvl="0" indent="-180000" algn="l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900"/>
              </a:spcAft>
              <a:buClr>
                <a:srgbClr val="99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Osnovni principi vibroizolacije: Zadatak i cilj vibroizolacije; </a:t>
            </a:r>
            <a:b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</a:b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Vrednovanje vibroizolacije; Izbor vibroizolatora;</a:t>
            </a:r>
          </a:p>
          <a:p>
            <a:pPr marL="0" marR="0" lvl="0" indent="-180000" algn="l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900"/>
              </a:spcAft>
              <a:buClr>
                <a:srgbClr val="99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Merenje vibracija.</a:t>
            </a:r>
          </a:p>
        </p:txBody>
      </p:sp>
      <p:pic>
        <p:nvPicPr>
          <p:cNvPr id="17" name="Picture 16" descr="info1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04579" y="368"/>
            <a:ext cx="881633" cy="881633"/>
          </a:xfrm>
          <a:prstGeom prst="rect">
            <a:avLst/>
          </a:prstGeom>
        </p:spPr>
      </p:pic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179512" y="6597352"/>
            <a:ext cx="878497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400" kern="0" dirty="0" smtClean="0">
                <a:solidFill>
                  <a:srgbClr val="000066"/>
                </a:solidFill>
                <a:latin typeface="Arial Black" pitchFamily="34" charset="0"/>
              </a:rPr>
              <a:t>KONTROLA BUKE I VIBRACIJA    Dr Darko Mihajlov, doc. / Dr Momir Praščević, red. prof.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</p:txBody>
      </p:sp>
      <p:sp>
        <p:nvSpPr>
          <p:cNvPr id="20" name="Rectangle 15"/>
          <p:cNvSpPr>
            <a:spLocks noChangeArrowheads="1"/>
          </p:cNvSpPr>
          <p:nvPr/>
        </p:nvSpPr>
        <p:spPr bwMode="auto">
          <a:xfrm>
            <a:off x="616024" y="44624"/>
            <a:ext cx="777240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2800" kern="0" dirty="0" smtClean="0">
                <a:solidFill>
                  <a:srgbClr val="000066"/>
                </a:solidFill>
                <a:latin typeface="Arial Black" pitchFamily="34" charset="0"/>
              </a:rPr>
              <a:t>KONTROLA BUKE I VIBRACIJA</a:t>
            </a:r>
          </a:p>
          <a:p>
            <a:pPr lvl="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sr-Latn-CS" b="1" kern="0" dirty="0" smtClean="0">
                <a:solidFill>
                  <a:srgbClr val="000066"/>
                </a:solidFill>
                <a:latin typeface="Arial Black" pitchFamily="34" charset="0"/>
              </a:rPr>
              <a:t>- informacije o predmetu -</a:t>
            </a:r>
            <a:endParaRPr lang="en-US" b="1" kern="0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0" y="6522169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908720"/>
            <a:ext cx="9126538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gradFill rotWithShape="0">
            <a:gsLst>
              <a:gs pos="0">
                <a:srgbClr val="B5B7CB"/>
              </a:gs>
              <a:gs pos="100000">
                <a:srgbClr val="33343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598931" y="1196752"/>
            <a:ext cx="518457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i="0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Arial Black" pitchFamily="34" charset="0"/>
                <a:cs typeface="Arial" pitchFamily="34" charset="0"/>
              </a:rPr>
              <a:t>LITERATURA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1727684" y="1700808"/>
            <a:ext cx="5688632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Dragan Cvetković, Momir Praščević</a:t>
            </a:r>
          </a:p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BUKA I VIBRACIJE</a:t>
            </a: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</a:b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Fakultet zaštite na radu u Nišu, 2005.</a:t>
            </a:r>
          </a:p>
        </p:txBody>
      </p:sp>
      <p:pic>
        <p:nvPicPr>
          <p:cNvPr id="17" name="Picture 51" descr="BD14868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309571"/>
            <a:ext cx="18732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043608" y="5517232"/>
            <a:ext cx="712879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Izvodi sa predavanja, </a:t>
            </a:r>
          </a:p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Internet stranica Fakulteta – predmet Kontrola buke i vibracija</a:t>
            </a: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1331640" y="2780928"/>
            <a:ext cx="6624736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Dragan Cvetković, Momir Praščević </a:t>
            </a:r>
          </a:p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BUKA I VIBRACIJE</a:t>
            </a:r>
          </a:p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Zbirka zadataka sa teorijskim osnovama</a:t>
            </a: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</a:b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Univerzitet u Nišu, 1998.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1331640" y="4149080"/>
            <a:ext cx="6624736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Dragan Cvetković, Momir Praščević, Darko Mihajlov</a:t>
            </a:r>
          </a:p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FIZIČKE ŠTETNOSTI</a:t>
            </a:r>
          </a:p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800" b="1" kern="0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Zbirka rešenih zadataka</a:t>
            </a: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</a:br>
            <a:r>
              <a:rPr lang="sr-Latn-CS" sz="1800" b="1" kern="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Fakultet zaštite na radu u Nišu, 2013.</a:t>
            </a:r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1259632" y="2708920"/>
            <a:ext cx="6624736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 bwMode="auto">
          <a:xfrm>
            <a:off x="1259632" y="4077072"/>
            <a:ext cx="6624736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 bwMode="auto">
          <a:xfrm>
            <a:off x="1259632" y="5445224"/>
            <a:ext cx="6624736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20" name="Picture 19" descr="info1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04579" y="368"/>
            <a:ext cx="881633" cy="881633"/>
          </a:xfrm>
          <a:prstGeom prst="rect">
            <a:avLst/>
          </a:prstGeom>
        </p:spPr>
      </p:pic>
      <p:sp>
        <p:nvSpPr>
          <p:cNvPr id="19" name="Rectangle 15"/>
          <p:cNvSpPr>
            <a:spLocks noChangeArrowheads="1"/>
          </p:cNvSpPr>
          <p:nvPr/>
        </p:nvSpPr>
        <p:spPr bwMode="auto">
          <a:xfrm>
            <a:off x="179512" y="6597352"/>
            <a:ext cx="878497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sr-Latn-CS" sz="1400" kern="0" dirty="0" smtClean="0">
                <a:solidFill>
                  <a:srgbClr val="000066"/>
                </a:solidFill>
                <a:latin typeface="Arial Black" pitchFamily="34" charset="0"/>
              </a:rPr>
              <a:t>KONTROLA BUKE I VIBRACIJA    Dr Darko Mihajlov, doc. / Dr Momir Praščević, red. prof.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</p:txBody>
      </p:sp>
      <p:sp>
        <p:nvSpPr>
          <p:cNvPr id="23" name="Rectangle 15"/>
          <p:cNvSpPr>
            <a:spLocks noChangeArrowheads="1"/>
          </p:cNvSpPr>
          <p:nvPr/>
        </p:nvSpPr>
        <p:spPr bwMode="auto">
          <a:xfrm>
            <a:off x="616024" y="44624"/>
            <a:ext cx="777240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2800" kern="0" dirty="0" smtClean="0">
                <a:solidFill>
                  <a:srgbClr val="000066"/>
                </a:solidFill>
                <a:latin typeface="Arial Black" pitchFamily="34" charset="0"/>
              </a:rPr>
              <a:t>KONTROLA BUKE I VIBRACIJA</a:t>
            </a:r>
          </a:p>
          <a:p>
            <a:pPr lvl="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sr-Latn-CS" b="1" kern="0" dirty="0" smtClean="0">
                <a:solidFill>
                  <a:srgbClr val="000066"/>
                </a:solidFill>
                <a:latin typeface="Arial Black" pitchFamily="34" charset="0"/>
              </a:rPr>
              <a:t>- informacije o predmetu -</a:t>
            </a:r>
            <a:endParaRPr lang="en-US" b="1" kern="0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3918</TotalTime>
  <Words>721</Words>
  <Application>Microsoft Office PowerPoint</Application>
  <PresentationFormat>On-screen Show (4:3)</PresentationFormat>
  <Paragraphs>143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Default Design</vt:lpstr>
      <vt:lpstr>CorelDRAW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TF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Statika 1</dc:title>
  <dc:creator>DM</dc:creator>
  <cp:lastModifiedBy>Darko Mihajlov</cp:lastModifiedBy>
  <cp:revision>383</cp:revision>
  <dcterms:created xsi:type="dcterms:W3CDTF">2012-10-03T09:08:30Z</dcterms:created>
  <dcterms:modified xsi:type="dcterms:W3CDTF">2019-10-30T13:25:03Z</dcterms:modified>
</cp:coreProperties>
</file>