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303" r:id="rId2"/>
    <p:sldId id="304" r:id="rId3"/>
    <p:sldId id="305" r:id="rId4"/>
    <p:sldId id="306" r:id="rId5"/>
    <p:sldId id="314" r:id="rId6"/>
    <p:sldId id="311" r:id="rId7"/>
    <p:sldId id="312" r:id="rId8"/>
    <p:sldId id="316" r:id="rId9"/>
    <p:sldId id="309" r:id="rId10"/>
    <p:sldId id="317" r:id="rId11"/>
    <p:sldId id="281" r:id="rId12"/>
    <p:sldId id="257" r:id="rId13"/>
    <p:sldId id="288" r:id="rId14"/>
    <p:sldId id="268" r:id="rId15"/>
    <p:sldId id="287" r:id="rId16"/>
    <p:sldId id="286" r:id="rId17"/>
    <p:sldId id="301" r:id="rId18"/>
    <p:sldId id="298" r:id="rId19"/>
    <p:sldId id="299" r:id="rId20"/>
    <p:sldId id="300" r:id="rId21"/>
    <p:sldId id="313" r:id="rId22"/>
    <p:sldId id="302" r:id="rId23"/>
    <p:sldId id="274" r:id="rId24"/>
    <p:sldId id="289" r:id="rId25"/>
    <p:sldId id="258" r:id="rId26"/>
    <p:sldId id="290" r:id="rId27"/>
    <p:sldId id="259" r:id="rId28"/>
    <p:sldId id="291" r:id="rId29"/>
    <p:sldId id="293" r:id="rId30"/>
    <p:sldId id="292" r:id="rId31"/>
    <p:sldId id="272" r:id="rId32"/>
    <p:sldId id="273" r:id="rId33"/>
    <p:sldId id="260" r:id="rId34"/>
    <p:sldId id="294" r:id="rId35"/>
    <p:sldId id="283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888"/>
    <a:srgbClr val="B9EA7E"/>
    <a:srgbClr val="84E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2" autoAdjust="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A28F-DA75-4894-9CFF-F5D7BD7CA80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CBF6-6694-4F0B-8F21-EDD58813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D244-FF1D-47D4-BE73-5800A9836778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2AB9-27D6-45E1-8A57-61C34E38C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277D-BF16-4F7C-91D4-B0E62E7CD0DE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E2777-0E5B-4E20-8041-776C4CF3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B1CE-2FA7-4E31-BB3C-3D573D1C80A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EDBE-C628-40CB-80C4-532FBDCA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D9C7-FAA7-4F71-AB2E-5D83BB208449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263F-034F-42E3-80E9-94639193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110F-8A4B-4D72-9869-24A3E81E307F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0E5D-1D5C-416A-9111-7DD36E33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4C6D-ABD8-4CF1-8974-38430BB5EDBE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EF58-857A-4A38-873F-C25BB457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6895-EAAE-4B37-8D54-0D9225E732C5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CDECE-916F-4EE3-BF1A-4FBFE973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6828-99E6-4E29-B2BB-137B4EB31289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AD37-7A16-469D-A387-75CBD6B9F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37FE-8E71-4D85-8746-BE70FD667FF8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4FD9-893E-4FE8-8B10-D89C7213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Calibri" pitchFamily="34" charset="0"/>
              </a:rPr>
              <a:t>Click icon to add picture</a:t>
            </a:r>
            <a:endParaRPr lang="en-US" noProof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7FE0-A163-444B-8874-E7E3B1550269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9E97-1002-471A-A7BE-C1ACD6C19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3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fld id="{AD4025D7-74EE-4696-96F2-1D1CAA7B2E79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  <a:sym typeface="Calibri" pitchFamily="34" charset="0"/>
              </a:defRPr>
            </a:lvl1pPr>
          </a:lstStyle>
          <a:p>
            <a:pPr>
              <a:defRPr/>
            </a:pPr>
            <a:fld id="{E35A5E37-38FF-40F4-AFEE-3EE8CCDF6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cc/02_about/Technical%20Committees/Ergonomics%20for%20Children%20and%20Educational%20Environments.html" TargetMode="External"/><Relationship Id="rId2" Type="http://schemas.openxmlformats.org/officeDocument/2006/relationships/hyperlink" Target="http://www.iea.cc/02_about/Technical%20Committees/Ergonomics%20in%20Design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35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bg1"/>
                </a:solidFill>
                <a:cs typeface="Arial" pitchFamily="34" charset="0"/>
              </a:rPr>
              <a:t>УНИВЕРЗИТЕТ У НИШУ</a:t>
            </a: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sr-Cyrl-CS" sz="2800" b="1" dirty="0">
                <a:solidFill>
                  <a:schemeClr val="bg1"/>
                </a:solidFill>
                <a:cs typeface="Arial" pitchFamily="34" charset="0"/>
              </a:rPr>
              <a:t>ФАКУЛТЕТ ЗАШТИТЕ НА РАДУ У НИШУ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>
              <a:defRPr/>
            </a:pPr>
            <a:endParaRPr lang="sr-Cyrl-CS" sz="1050" b="1" dirty="0">
              <a:cs typeface="Arial" pitchFamily="34" charset="0"/>
            </a:endParaRPr>
          </a:p>
          <a:p>
            <a:pPr>
              <a:defRPr/>
            </a:pPr>
            <a:endParaRPr lang="sr-Cyrl-CS" sz="1050" b="1" dirty="0"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>
              <a:defRPr/>
            </a:pPr>
            <a:endParaRPr lang="en-US" sz="1050" b="1" dirty="0">
              <a:cs typeface="Arial" pitchFamily="34" charset="0"/>
            </a:endParaRPr>
          </a:p>
          <a:p>
            <a:pPr algn="ctr"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ЕРГОНОМСКО ПРОЈЕКТОВАЊЕ</a:t>
            </a:r>
            <a:endParaRPr lang="sr-Cyrl-C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sr-Cyrl-C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 smtClean="0">
                <a:solidFill>
                  <a:srgbClr val="FF0000"/>
                </a:solidFill>
                <a:cs typeface="Arial" pitchFamily="34" charset="0"/>
              </a:rPr>
              <a:t>Наставник:</a:t>
            </a:r>
            <a:endParaRPr lang="en-US" sz="30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sr-Cyrl-CS" sz="30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>
                <a:cs typeface="Arial" pitchFamily="34" charset="0"/>
              </a:rPr>
              <a:t>др Евица Стојиљковић, </a:t>
            </a:r>
            <a:r>
              <a:rPr lang="sr-Cyrl-CS" sz="3000" b="1" dirty="0" smtClean="0">
                <a:cs typeface="Arial" pitchFamily="34" charset="0"/>
              </a:rPr>
              <a:t>ред.проф</a:t>
            </a:r>
            <a:r>
              <a:rPr lang="sr-Cyrl-CS" sz="3000" b="1" dirty="0">
                <a:cs typeface="Arial" pitchFamily="34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endParaRPr lang="sr-Cyrl-CS" sz="3000" b="1" dirty="0">
              <a:solidFill>
                <a:srgbClr val="990033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>
                <a:solidFill>
                  <a:srgbClr val="FF0000"/>
                </a:solidFill>
                <a:cs typeface="Arial" pitchFamily="34" charset="0"/>
              </a:rPr>
              <a:t>Сарадник:</a:t>
            </a:r>
          </a:p>
          <a:p>
            <a:pPr algn="ctr">
              <a:lnSpc>
                <a:spcPct val="80000"/>
              </a:lnSpc>
              <a:defRPr/>
            </a:pPr>
            <a:endParaRPr lang="sr-Cyrl-CS" sz="3000" b="1" dirty="0">
              <a:solidFill>
                <a:srgbClr val="990033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r-Cyrl-CS" sz="3000" b="1" dirty="0">
                <a:cs typeface="Arial" pitchFamily="34" charset="0"/>
              </a:rPr>
              <a:t>Бојан </a:t>
            </a:r>
            <a:r>
              <a:rPr lang="sr-Cyrl-CS" sz="3000" b="1" dirty="0" smtClean="0">
                <a:cs typeface="Arial" pitchFamily="34" charset="0"/>
              </a:rPr>
              <a:t>Бијелић, дипл.инж.</a:t>
            </a: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10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t="16097" r="14483" b="10533"/>
          <a:stretch/>
        </p:blipFill>
        <p:spPr bwMode="auto">
          <a:xfrm>
            <a:off x="152400" y="1405108"/>
            <a:ext cx="38100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1904" t="45080" r="28431" b="7820"/>
          <a:stretch/>
        </p:blipFill>
        <p:spPr bwMode="auto">
          <a:xfrm>
            <a:off x="4419600" y="2209800"/>
            <a:ext cx="4404360" cy="1862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11458" t="22796" r="28205" b="12956"/>
          <a:stretch/>
        </p:blipFill>
        <p:spPr bwMode="auto">
          <a:xfrm>
            <a:off x="4419600" y="4038600"/>
            <a:ext cx="4404360" cy="2481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2403987" y="2548108"/>
            <a:ext cx="1981200" cy="228600"/>
          </a:xfrm>
          <a:prstGeom prst="rightArrow">
            <a:avLst/>
          </a:prstGeom>
          <a:solidFill>
            <a:srgbClr val="9DD88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</a:t>
            </a:r>
            <a:r>
              <a:rPr lang="sr-Cyrl-C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ПРЕДИСПИТНИХ ОБАВЕЗА И </a:t>
            </a:r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273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7924800" cy="1447800"/>
          </a:xfrm>
        </p:spPr>
        <p:txBody>
          <a:bodyPr/>
          <a:lstStyle/>
          <a:p>
            <a:pPr eaLnBrk="1" hangingPunct="1"/>
            <a:r>
              <a:rPr lang="sr-Cyrl-RS" sz="4000" b="1" dirty="0">
                <a:latin typeface="Arial" charset="0"/>
                <a:cs typeface="Arial" charset="0"/>
              </a:rPr>
              <a:t>ЕРГОНОМИЈА</a:t>
            </a:r>
            <a:br>
              <a:rPr lang="sr-Cyrl-RS" sz="4000" b="1" dirty="0">
                <a:latin typeface="Arial" charset="0"/>
                <a:cs typeface="Arial" charset="0"/>
              </a:rPr>
            </a:br>
            <a:r>
              <a:rPr lang="sr-Cyrl-RS" sz="4000" dirty="0">
                <a:latin typeface="Arial" charset="0"/>
                <a:cs typeface="Arial" charset="0"/>
              </a:rPr>
              <a:t>НАСТАНАК И РАЗВОЈ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2550"/>
            <a:ext cx="4572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4800" y="2273111"/>
            <a:ext cx="84582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sr-Cyrl-RS" sz="2800" b="1" dirty="0">
                <a:ea typeface="+mn-ea"/>
                <a:cs typeface="Arial" charset="0"/>
              </a:rPr>
              <a:t>ДЕФИНИЦИЈЕ </a:t>
            </a:r>
            <a:r>
              <a:rPr lang="sr-Cyrl-RS" sz="2800" b="1" dirty="0" smtClean="0">
                <a:ea typeface="+mn-ea"/>
                <a:cs typeface="Arial" charset="0"/>
              </a:rPr>
              <a:t>ЕРГОНОМИЈЕ</a:t>
            </a:r>
            <a:endParaRPr lang="en-US" sz="2800" b="1" dirty="0" smtClean="0">
              <a:ea typeface="+mn-ea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i="1" dirty="0" smtClean="0">
                <a:ea typeface="+mn-ea"/>
                <a:cs typeface="Arial" charset="0"/>
              </a:rPr>
              <a:t>ERGON</a:t>
            </a:r>
            <a:r>
              <a:rPr lang="en-US" sz="2400" dirty="0">
                <a:ea typeface="+mn-ea"/>
                <a:cs typeface="Arial" charset="0"/>
              </a:rPr>
              <a:t> – </a:t>
            </a:r>
            <a:r>
              <a:rPr lang="ru-RU" sz="2000" dirty="0">
                <a:ea typeface="+mn-ea"/>
                <a:cs typeface="Arial" charset="0"/>
              </a:rPr>
              <a:t>корен речи долази из грчког језика и значи </a:t>
            </a:r>
            <a:r>
              <a:rPr lang="ru-RU" sz="2000" b="1" dirty="0">
                <a:ea typeface="+mn-ea"/>
                <a:cs typeface="Arial" charset="0"/>
              </a:rPr>
              <a:t>људски рад</a:t>
            </a:r>
            <a:r>
              <a:rPr lang="en-US" sz="2400" dirty="0">
                <a:ea typeface="+mn-ea"/>
                <a:cs typeface="Arial" charset="0"/>
              </a:rPr>
              <a:t/>
            </a:r>
            <a:br>
              <a:rPr lang="en-US" sz="2400" dirty="0">
                <a:ea typeface="+mn-ea"/>
                <a:cs typeface="Arial" charset="0"/>
              </a:rPr>
            </a:br>
            <a:r>
              <a:rPr lang="en-US" sz="2400" b="1" i="1" dirty="0">
                <a:ea typeface="+mn-ea"/>
                <a:cs typeface="Arial" charset="0"/>
              </a:rPr>
              <a:t>NOMOS</a:t>
            </a:r>
            <a:r>
              <a:rPr lang="en-US" sz="2400" dirty="0">
                <a:ea typeface="+mn-ea"/>
                <a:cs typeface="Arial" charset="0"/>
              </a:rPr>
              <a:t> – </a:t>
            </a:r>
            <a:r>
              <a:rPr lang="ru-RU" sz="2000" dirty="0">
                <a:ea typeface="+mn-ea"/>
                <a:cs typeface="Arial" charset="0"/>
              </a:rPr>
              <a:t>корен речи долази из грчког језика и значи </a:t>
            </a:r>
            <a:r>
              <a:rPr lang="ru-RU" sz="2000" b="1" dirty="0" smtClean="0">
                <a:ea typeface="+mn-ea"/>
                <a:cs typeface="Arial" charset="0"/>
              </a:rPr>
              <a:t>закон</a:t>
            </a:r>
            <a:r>
              <a:rPr lang="en-US" sz="2000" b="1" dirty="0" smtClean="0">
                <a:ea typeface="+mn-ea"/>
                <a:cs typeface="Arial" charset="0"/>
              </a:rPr>
              <a:t>/ </a:t>
            </a:r>
            <a:r>
              <a:rPr lang="ru-RU" sz="2000" b="1" dirty="0" smtClean="0">
                <a:ea typeface="+mn-ea"/>
                <a:cs typeface="Arial" charset="0"/>
              </a:rPr>
              <a:t>правило</a:t>
            </a:r>
            <a:endParaRPr lang="sr-Latn-CS" sz="2000" b="1" dirty="0">
              <a:ea typeface="+mn-ea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sr-Latn-CS" sz="1400" dirty="0">
              <a:ea typeface="+mn-ea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ea typeface="+mn-ea"/>
                <a:cs typeface="Arial" charset="0"/>
              </a:rPr>
              <a:t>•</a:t>
            </a:r>
            <a:r>
              <a:rPr lang="en-US" sz="2400" b="1" dirty="0" smtClean="0">
                <a:ea typeface="+mn-ea"/>
                <a:cs typeface="Arial" charset="0"/>
              </a:rPr>
              <a:t> </a:t>
            </a:r>
            <a:r>
              <a:rPr lang="ru-RU" sz="2400" b="1" dirty="0" smtClean="0">
                <a:ea typeface="+mn-ea"/>
                <a:cs typeface="Arial" charset="0"/>
              </a:rPr>
              <a:t>Ергономија </a:t>
            </a:r>
            <a:r>
              <a:rPr lang="ru-RU" sz="2400" dirty="0">
                <a:ea typeface="+mn-ea"/>
                <a:cs typeface="Arial" charset="0"/>
              </a:rPr>
              <a:t>представља обликовање и проучавање људског рада.</a:t>
            </a:r>
            <a:endParaRPr lang="sr-Latn-CS" sz="2400" dirty="0"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2057400"/>
            <a:ext cx="8077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/>
              <a:t>•</a:t>
            </a:r>
            <a:r>
              <a:rPr lang="en-US" sz="2400" b="1" dirty="0" smtClean="0"/>
              <a:t> </a:t>
            </a:r>
            <a:r>
              <a:rPr lang="ru-RU" sz="2400" b="1" dirty="0" smtClean="0"/>
              <a:t>Ергономија </a:t>
            </a:r>
            <a:r>
              <a:rPr lang="ru-RU" sz="2400" dirty="0"/>
              <a:t>се бави проучавањем рада и односа при раду у складу с менталним и телесним способностима људи.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Њена </a:t>
            </a:r>
            <a:r>
              <a:rPr lang="ru-RU" sz="2400" dirty="0"/>
              <a:t>суштина је прилагођавање посла (алата, радних задатака, радне околине) раднику и његовим потребама, уместо прилагођавања радника потребама посла.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57200" y="1905000"/>
            <a:ext cx="80772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ea typeface="+mn-ea"/>
                <a:cs typeface="Arial" charset="0"/>
              </a:rPr>
              <a:t>Ергономија </a:t>
            </a:r>
            <a:r>
              <a:rPr lang="ru-RU" sz="2400" dirty="0">
                <a:ea typeface="+mn-ea"/>
                <a:cs typeface="Arial" charset="0"/>
              </a:rPr>
              <a:t>је наука која се бави дизајном (пројектовањем) производа тако да они најбоље буду прилагођени људском телу. </a:t>
            </a:r>
          </a:p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ea typeface="+mn-ea"/>
                <a:cs typeface="Arial" charset="0"/>
              </a:rPr>
              <a:t>Ергономија </a:t>
            </a:r>
            <a:r>
              <a:rPr lang="ru-RU" sz="2400" dirty="0">
                <a:ea typeface="+mn-ea"/>
                <a:cs typeface="Arial" charset="0"/>
              </a:rPr>
              <a:t>је научна  дисциплина (наука о раду) чији је задатак да истражује људски организам и понашање и да пружа податке о прилагођености предмета с којима човек долази у контакт. </a:t>
            </a:r>
          </a:p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2400" dirty="0">
                <a:ea typeface="+mn-ea"/>
                <a:cs typeface="Arial" charset="0"/>
              </a:rPr>
              <a:t>Дакле, ергономија проучава анатомске, физиолошке и друге параметре људског тела. </a:t>
            </a:r>
          </a:p>
          <a:p>
            <a:pPr marL="233363" indent="-233363" algn="just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ru-RU" sz="2400" b="1" dirty="0"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57200" y="1981200"/>
            <a:ext cx="8001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b="1" dirty="0" smtClean="0"/>
              <a:t>Ергономија </a:t>
            </a:r>
            <a:r>
              <a:rPr lang="ru-RU" sz="2400" dirty="0"/>
              <a:t>је у суштини, али и садржајно </a:t>
            </a:r>
            <a:r>
              <a:rPr lang="ru-RU" sz="2400" b="1" dirty="0"/>
              <a:t>мулти и интердисциплинарна системска </a:t>
            </a:r>
            <a:r>
              <a:rPr lang="ru-RU" sz="2400" dirty="0"/>
              <a:t>наука која се бави системом </a:t>
            </a:r>
            <a:r>
              <a:rPr lang="ru-RU" sz="2400" b="1" dirty="0"/>
              <a:t>човек-машина</a:t>
            </a:r>
            <a:r>
              <a:rPr lang="ru-RU" sz="2400" dirty="0"/>
              <a:t> како би се машина прилагодила човековим био-психо-социјалним ограничењима и захтевима, а да би употреба машине била ефикаснија, безбеднија и поузданија. </a:t>
            </a:r>
          </a:p>
          <a:p>
            <a:pPr marL="233363" indent="-233363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/>
              <a:t>Под </a:t>
            </a:r>
            <a:r>
              <a:rPr lang="ru-RU" sz="2400" dirty="0"/>
              <a:t>појмом </a:t>
            </a:r>
            <a:r>
              <a:rPr lang="ru-RU" sz="2400" b="1" dirty="0"/>
              <a:t>машина </a:t>
            </a:r>
            <a:r>
              <a:rPr lang="ru-RU" sz="2400" dirty="0"/>
              <a:t>подразумева се сваки материјални предмет са којим човек долази у додир приликом обављања неког посла (машина је нпр. тастатура рачунара, обична оловка, али и локомитива, аутомобил, авион итд).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WINDOWS\Application Data\Microsoft\Media Catalog\Downloaded Clips\cl76\j02951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C:\WINDOWS\Application Data\Microsoft\Media Catalog\Downloaded Clips\cl76\j02969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1825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 descr="C:\WINDOWS\Application Data\Microsoft\Media Catalog\Downloaded Clips\cl76\j02951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1905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7" descr="C:\WINDOWS\Application Data\Microsoft\Media Catalog\Downloaded Clips\cl0\AG00217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641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34612"/>
            <a:ext cx="8153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ПОДЕЛА ЕРГОНОМИЈЕ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Физичка </a:t>
            </a:r>
            <a:r>
              <a:rPr lang="ru-RU" sz="2400" dirty="0"/>
              <a:t>ергономија;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Когнитивна </a:t>
            </a:r>
            <a:r>
              <a:rPr lang="ru-RU" sz="2400" dirty="0"/>
              <a:t>ергономија;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Организациона </a:t>
            </a:r>
            <a:r>
              <a:rPr lang="ru-RU" sz="2400" dirty="0"/>
              <a:t>ергономија.</a:t>
            </a:r>
          </a:p>
          <a:p>
            <a:pPr algn="just"/>
            <a:endParaRPr lang="sr-Latn-C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8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548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Физичка ергономија </a:t>
            </a:r>
            <a:r>
              <a:rPr lang="ru-RU" sz="2400" dirty="0"/>
              <a:t>се бави људским анатомским, антропометријским, физиолошким и биомеханичким карактеристикама које се односе на физичку активност. </a:t>
            </a:r>
          </a:p>
          <a:p>
            <a:r>
              <a:rPr lang="ru-RU" sz="2400" i="1" dirty="0"/>
              <a:t>Релевантне теме укључују</a:t>
            </a:r>
            <a:r>
              <a:rPr lang="ru-RU" sz="2400" dirty="0"/>
              <a:t>: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изучавање </a:t>
            </a:r>
            <a:r>
              <a:rPr lang="ru-RU" sz="2400" dirty="0"/>
              <a:t>радних положаја,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руковање </a:t>
            </a:r>
            <a:r>
              <a:rPr lang="ru-RU" sz="2400" dirty="0"/>
              <a:t>материјалима,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понављајуће </a:t>
            </a:r>
            <a:r>
              <a:rPr lang="ru-RU" sz="2400" dirty="0"/>
              <a:t>покрете,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радом </a:t>
            </a:r>
            <a:r>
              <a:rPr lang="ru-RU" sz="2400" dirty="0"/>
              <a:t>узроковане мишићно-скелетне поремећаје,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уређење </a:t>
            </a:r>
            <a:r>
              <a:rPr lang="ru-RU" sz="2400" dirty="0"/>
              <a:t>радног </a:t>
            </a:r>
            <a:r>
              <a:rPr lang="ru-RU" sz="2400" dirty="0" smtClean="0"/>
              <a:t>места</a:t>
            </a:r>
            <a:r>
              <a:rPr lang="ru-RU" sz="2400" dirty="0"/>
              <a:t>, </a:t>
            </a:r>
          </a:p>
          <a:p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безбедност </a:t>
            </a:r>
            <a:r>
              <a:rPr lang="ru-RU" sz="2400" dirty="0"/>
              <a:t>и здравље на раду.</a:t>
            </a:r>
          </a:p>
          <a:p>
            <a:endPara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2" descr="http://www.iea.cc/image/whats_definition_image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121610" cy="31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548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Когнитивна ергономија </a:t>
            </a:r>
            <a:r>
              <a:rPr lang="ru-RU" sz="2400" dirty="0"/>
              <a:t>се бави менталним процесима, као што су перцепција, памћење, расуђивање, моторички одговор, јер они утичу на интеракције између људи и других елемената система. </a:t>
            </a:r>
          </a:p>
          <a:p>
            <a:pPr algn="just">
              <a:defRPr/>
            </a:pPr>
            <a:r>
              <a:rPr lang="ru-RU" sz="2400" i="1" dirty="0"/>
              <a:t>Релевантне теме укључују</a:t>
            </a:r>
            <a:r>
              <a:rPr lang="ru-RU" sz="2400" dirty="0"/>
              <a:t>: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ментална </a:t>
            </a:r>
            <a:r>
              <a:rPr lang="ru-RU" sz="2400" dirty="0"/>
              <a:t>оптерећења,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доношење </a:t>
            </a:r>
            <a:r>
              <a:rPr lang="ru-RU" sz="2400" dirty="0"/>
              <a:t>одлука,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интеракцију </a:t>
            </a:r>
            <a:r>
              <a:rPr lang="ru-RU" sz="2400" dirty="0"/>
              <a:t>човека и рачунара,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људску </a:t>
            </a:r>
            <a:r>
              <a:rPr lang="ru-RU" sz="2400" dirty="0"/>
              <a:t>поузданост, </a:t>
            </a:r>
          </a:p>
          <a:p>
            <a:pPr algn="just">
              <a:defRPr/>
            </a:pPr>
            <a:r>
              <a:rPr lang="ru-RU" sz="2400" dirty="0" smtClean="0"/>
              <a:t>•</a:t>
            </a:r>
            <a:r>
              <a:rPr lang="en-US" sz="2400" dirty="0" smtClean="0"/>
              <a:t> </a:t>
            </a:r>
            <a:r>
              <a:rPr lang="ru-RU" sz="2400" dirty="0" smtClean="0"/>
              <a:t>стрес </a:t>
            </a:r>
            <a:r>
              <a:rPr lang="ru-RU" sz="2400" dirty="0"/>
              <a:t>на раду и обуку </a:t>
            </a:r>
          </a:p>
          <a:p>
            <a:pPr algn="just">
              <a:defRPr/>
            </a:pPr>
            <a:r>
              <a:rPr lang="ru-RU" sz="2400" dirty="0"/>
              <a:t>јер они се могу односити на пројектовање система човек-машина.</a:t>
            </a:r>
          </a:p>
        </p:txBody>
      </p:sp>
      <p:pic>
        <p:nvPicPr>
          <p:cNvPr id="13315" name="Picture 2" descr="http://www.iea.cc/image/whats_definition_image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86" y="2484154"/>
            <a:ext cx="3425814" cy="269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A6926F-A9ED-4791-A284-08224420DD09}" type="slidenum">
              <a:rPr lang="en-US" altLang="en-US">
                <a:latin typeface="Century Gothic" panose="020B0502020202020204" pitchFamily="34" charset="0"/>
              </a:rPr>
              <a:pPr eaLnBrk="1" hangingPunct="1"/>
              <a:t>2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1929494"/>
            <a:ext cx="8077200" cy="350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bIns="15235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УВОДНИ </a:t>
            </a:r>
            <a:r>
              <a:rPr lang="sr-Latn-C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ЧАС: </a:t>
            </a:r>
            <a:endParaRPr lang="sr-Cyrl-C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Cyrl-C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 dirty="0">
                <a:latin typeface="Arial" panose="020B0604020202020204" pitchFamily="34" charset="0"/>
              </a:rPr>
              <a:t>УПОЗНАВАЊЕ СА САДРЖАЈЕМ ПРЕДМЕТА</a:t>
            </a:r>
            <a:r>
              <a:rPr lang="en-US" altLang="en-US" sz="3600" dirty="0">
                <a:latin typeface="Arial" panose="020B0604020202020204" pitchFamily="34" charset="0"/>
              </a:rPr>
              <a:t> </a:t>
            </a:r>
            <a:endParaRPr lang="sr-Cyrl-RS" altLang="en-US" sz="36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Cyrl-RS" altLang="en-US" sz="3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r-Cyrl-CS" altLang="en-US" sz="1800" dirty="0">
              <a:latin typeface="Arial" panose="020B060402020202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990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П1</a:t>
            </a:r>
            <a:r>
              <a:rPr lang="sr-Latn-C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1431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54864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/>
              <a:t>Организациона ергономија </a:t>
            </a:r>
            <a:r>
              <a:rPr lang="ru-RU" sz="2200" dirty="0"/>
              <a:t>се бави оптимизацијом социотехничких система, укључујући и њихове организационе структуре, политике и процесе. </a:t>
            </a:r>
          </a:p>
          <a:p>
            <a:pPr algn="just">
              <a:defRPr/>
            </a:pPr>
            <a:r>
              <a:rPr lang="ru-RU" sz="2200" i="1" dirty="0"/>
              <a:t>Релевантне теме укључују</a:t>
            </a:r>
            <a:r>
              <a:rPr lang="ru-RU" sz="2200" dirty="0"/>
              <a:t>: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комуникацију</a:t>
            </a:r>
            <a:r>
              <a:rPr lang="ru-RU" sz="2100" dirty="0"/>
              <a:t>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управљање </a:t>
            </a:r>
            <a:r>
              <a:rPr lang="ru-RU" sz="2100" dirty="0"/>
              <a:t>ресурсима посаде,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пројектовање </a:t>
            </a:r>
            <a:r>
              <a:rPr lang="ru-RU" sz="2100" dirty="0"/>
              <a:t>рада,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дизајн </a:t>
            </a:r>
            <a:r>
              <a:rPr lang="ru-RU" sz="2100" dirty="0"/>
              <a:t>радног времена,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тимски </a:t>
            </a:r>
            <a:r>
              <a:rPr lang="ru-RU" sz="2100" dirty="0"/>
              <a:t>рад,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партиципативни </a:t>
            </a:r>
            <a:r>
              <a:rPr lang="ru-RU" sz="2100" dirty="0"/>
              <a:t>дизајн,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ергономију </a:t>
            </a:r>
            <a:r>
              <a:rPr lang="ru-RU" sz="2100" dirty="0"/>
              <a:t>заједнице,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кооперативни </a:t>
            </a:r>
            <a:r>
              <a:rPr lang="ru-RU" sz="2100" dirty="0"/>
              <a:t>рад,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нове </a:t>
            </a:r>
            <a:r>
              <a:rPr lang="ru-RU" sz="2100" dirty="0"/>
              <a:t>радне парадигме, </a:t>
            </a:r>
          </a:p>
          <a:p>
            <a:pPr algn="just">
              <a:defRPr/>
            </a:pPr>
            <a:r>
              <a:rPr lang="ru-RU" sz="2100" dirty="0" smtClean="0"/>
              <a:t>•</a:t>
            </a:r>
            <a:r>
              <a:rPr lang="en-US" sz="2100" dirty="0" smtClean="0"/>
              <a:t> </a:t>
            </a:r>
            <a:r>
              <a:rPr lang="ru-RU" sz="2100" dirty="0" smtClean="0"/>
              <a:t>виртуалне </a:t>
            </a:r>
            <a:r>
              <a:rPr lang="ru-RU" sz="2100" dirty="0"/>
              <a:t>организације, </a:t>
            </a:r>
          </a:p>
          <a:p>
            <a:pPr algn="just">
              <a:defRPr/>
            </a:pPr>
            <a:r>
              <a:rPr lang="ru-RU" sz="2100" dirty="0" smtClean="0"/>
              <a:t>•рад </a:t>
            </a:r>
            <a:r>
              <a:rPr lang="ru-RU" sz="2100" dirty="0"/>
              <a:t>на даљину и управљање квалитетом.</a:t>
            </a:r>
          </a:p>
        </p:txBody>
      </p:sp>
      <p:pic>
        <p:nvPicPr>
          <p:cNvPr id="14339" name="Picture 2" descr="http://www.iea.cc/image/whats_definition_image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65846"/>
            <a:ext cx="3124200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0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839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/>
              <a:t>ВРСТЕ ЕРГОНОМИЈЕ</a:t>
            </a:r>
            <a:endParaRPr lang="en-US" sz="2400" dirty="0"/>
          </a:p>
          <a:p>
            <a:pPr algn="just"/>
            <a:endParaRPr lang="en-US" sz="2200" b="1" dirty="0" smtClean="0"/>
          </a:p>
          <a:p>
            <a:pPr algn="just"/>
            <a:r>
              <a:rPr lang="hr-HR" sz="2200" b="1" dirty="0" smtClean="0"/>
              <a:t>Концепцијска </a:t>
            </a:r>
            <a:r>
              <a:rPr lang="hr-HR" sz="2200" b="1" dirty="0"/>
              <a:t>ергономија:</a:t>
            </a:r>
            <a:r>
              <a:rPr lang="hr-HR" sz="2200" dirty="0"/>
              <a:t> </a:t>
            </a:r>
            <a:endParaRPr lang="en-US" sz="2200" dirty="0"/>
          </a:p>
          <a:p>
            <a:pPr algn="just"/>
            <a:r>
              <a:rPr lang="hr-HR" sz="2200" dirty="0"/>
              <a:t>бави се обликовањем ергономских мера у самом почетку конструирања неког система, најбоља је и најјефтинија.</a:t>
            </a:r>
            <a:endParaRPr lang="en-US" sz="2200" dirty="0"/>
          </a:p>
          <a:p>
            <a:pPr algn="just"/>
            <a:endParaRPr lang="en-US" sz="2200" b="1" dirty="0" smtClean="0"/>
          </a:p>
          <a:p>
            <a:pPr algn="just"/>
            <a:r>
              <a:rPr lang="hr-HR" sz="2200" b="1" dirty="0" smtClean="0"/>
              <a:t>Системска </a:t>
            </a:r>
            <a:r>
              <a:rPr lang="hr-HR" sz="2200" b="1" dirty="0"/>
              <a:t>ергономија</a:t>
            </a:r>
            <a:r>
              <a:rPr lang="hr-HR" sz="2200" dirty="0"/>
              <a:t>: </a:t>
            </a:r>
            <a:endParaRPr lang="en-US" sz="2200" dirty="0"/>
          </a:p>
          <a:p>
            <a:pPr algn="just"/>
            <a:r>
              <a:rPr lang="hr-HR" sz="2200" dirty="0"/>
              <a:t>води бригу о усклађивању функција једног производног система. </a:t>
            </a:r>
            <a:endParaRPr lang="en-US" sz="2200" dirty="0"/>
          </a:p>
          <a:p>
            <a:pPr algn="just"/>
            <a:r>
              <a:rPr lang="hr-HR" sz="2200" dirty="0"/>
              <a:t>Има задатак обликовања организације радног система, обликовања радног подручја и радне околине, избор и школовање особља.</a:t>
            </a:r>
            <a:endParaRPr lang="en-US" sz="2200" dirty="0"/>
          </a:p>
          <a:p>
            <a:pPr algn="just"/>
            <a:endParaRPr lang="en-US" sz="2200" b="1" dirty="0" smtClean="0"/>
          </a:p>
          <a:p>
            <a:pPr algn="just"/>
            <a:r>
              <a:rPr lang="hr-HR" sz="2200" b="1" dirty="0" smtClean="0"/>
              <a:t>Корективна </a:t>
            </a:r>
            <a:r>
              <a:rPr lang="hr-HR" sz="2200" b="1" dirty="0"/>
              <a:t>ергономија:</a:t>
            </a:r>
            <a:r>
              <a:rPr lang="hr-HR" sz="2200" dirty="0"/>
              <a:t> </a:t>
            </a:r>
            <a:endParaRPr lang="en-US" sz="2200" dirty="0"/>
          </a:p>
          <a:p>
            <a:pPr algn="just"/>
            <a:r>
              <a:rPr lang="hr-HR" sz="2200" dirty="0"/>
              <a:t>јавља се у каснијем периоду реализације или кориш</a:t>
            </a:r>
            <a:r>
              <a:rPr lang="sr-Latn-RS" sz="2200" dirty="0"/>
              <a:t>ћ</a:t>
            </a:r>
            <a:r>
              <a:rPr lang="hr-HR" sz="2200" dirty="0"/>
              <a:t>ења радног система, мање је успешна али и скупља од претходно наведених врста ергономије</a:t>
            </a:r>
            <a:r>
              <a:rPr lang="hr-HR" sz="22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06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8839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ВРСТЕ ЕРГОНОМИЈЕ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Софтверска ергономија: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развија методе и критеријуме за извршавање процена софтверских производа с циљем побољшања технологије, побољшања радне мотивације, повећања радних компетенција и развоја особности.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Хардверска ергономија или «класична ергономија»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бави се проучавањем техничко-физикалних компоненти рачунарског система и његове непосредне и посредне околине, као што је нпр. столица, радна површина, рефлектирајуће површине и слично.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757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33400" y="1676400"/>
            <a:ext cx="80772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/>
              <a:t>НАСТАНАК ЕРГОНОМИЈЕ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Однос човека и оруђа датира још из најранијег доба људског рада. 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Још у првобитној заједници човек проучава како да направи оруђе да му олакша рад тј. како га прилагодити за рад. </a:t>
            </a:r>
          </a:p>
          <a:p>
            <a:pPr algn="just">
              <a:spcAft>
                <a:spcPts val="1200"/>
              </a:spcAft>
            </a:pPr>
            <a:r>
              <a:rPr lang="ru-RU" sz="2800" dirty="0"/>
              <a:t>До индустријске револуције долази око 1875. године. када се јавља концепт и методе масовне производње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09600" y="1524000"/>
            <a:ext cx="8001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r-Latn-RS" sz="2400" b="1" dirty="0"/>
              <a:t>НАСТАНАК ЕРГОНОМИЈЕ</a:t>
            </a:r>
            <a:endParaRPr lang="en-US" sz="2400" dirty="0"/>
          </a:p>
          <a:p>
            <a:endParaRPr lang="en-US" sz="2400" dirty="0" smtClean="0"/>
          </a:p>
          <a:p>
            <a:r>
              <a:rPr lang="sr-Latn-RS" sz="2400" dirty="0" smtClean="0"/>
              <a:t>Са </a:t>
            </a:r>
            <a:r>
              <a:rPr lang="sr-Latn-RS" sz="2400" dirty="0"/>
              <a:t>индустријском револуцијом д</a:t>
            </a:r>
            <a:r>
              <a:rPr lang="vi-VN" sz="2400" dirty="0"/>
              <a:t>олази до повећања продуктивности па из тог разлога треба и више радне снаге које нема довољно. </a:t>
            </a:r>
            <a:endParaRPr lang="en-US" sz="2400" dirty="0"/>
          </a:p>
          <a:p>
            <a:endParaRPr lang="en-US" sz="2400" dirty="0" smtClean="0"/>
          </a:p>
          <a:p>
            <a:r>
              <a:rPr lang="vi-VN" sz="2400" dirty="0" smtClean="0"/>
              <a:t>Због </a:t>
            </a:r>
            <a:r>
              <a:rPr lang="vi-VN" sz="2400" dirty="0"/>
              <a:t>тога долазе приучени радници који не познају систем</a:t>
            </a:r>
            <a:r>
              <a:rPr lang="en-US" sz="2400" dirty="0"/>
              <a:t>, </a:t>
            </a:r>
            <a:r>
              <a:rPr lang="vi-VN" sz="2400" dirty="0"/>
              <a:t>што доводи до </a:t>
            </a:r>
            <a:r>
              <a:rPr lang="en-US" sz="2400" dirty="0" err="1"/>
              <a:t>великог</a:t>
            </a:r>
            <a:r>
              <a:rPr lang="en-US" sz="2400" dirty="0"/>
              <a:t> </a:t>
            </a:r>
            <a:r>
              <a:rPr lang="en-US" sz="2400" dirty="0" err="1"/>
              <a:t>броја</a:t>
            </a:r>
            <a:r>
              <a:rPr lang="en-US" sz="2400" dirty="0"/>
              <a:t> </a:t>
            </a:r>
            <a:r>
              <a:rPr lang="sr-Latn-RS" sz="2400" dirty="0"/>
              <a:t>повред</a:t>
            </a:r>
            <a:r>
              <a:rPr lang="vi-VN" sz="2400" dirty="0"/>
              <a:t>а на раду. </a:t>
            </a:r>
            <a:endParaRPr lang="en-US" sz="2400" dirty="0"/>
          </a:p>
          <a:p>
            <a:r>
              <a:rPr lang="sr-Latn-RS" sz="2400" dirty="0"/>
              <a:t>Ово је условило потребу </a:t>
            </a:r>
            <a:r>
              <a:rPr lang="vi-VN" sz="2400" dirty="0"/>
              <a:t>ускла</a:t>
            </a:r>
            <a:r>
              <a:rPr lang="sr-Latn-RS" sz="2400" dirty="0"/>
              <a:t>ђивања </a:t>
            </a:r>
            <a:r>
              <a:rPr lang="vi-VN" sz="2400" dirty="0"/>
              <a:t>човека и радн</a:t>
            </a:r>
            <a:r>
              <a:rPr lang="sr-Latn-RS" sz="2400" dirty="0"/>
              <a:t>ог </a:t>
            </a:r>
            <a:r>
              <a:rPr lang="vi-VN" sz="2400" dirty="0"/>
              <a:t>процес</a:t>
            </a:r>
            <a:r>
              <a:rPr lang="sr-Latn-RS" sz="2400" dirty="0"/>
              <a:t>а</a:t>
            </a:r>
            <a:r>
              <a:rPr lang="vi-VN" sz="2400" dirty="0"/>
              <a:t>. </a:t>
            </a:r>
            <a:endParaRPr lang="en-US" sz="2400" dirty="0"/>
          </a:p>
          <a:p>
            <a:endParaRPr lang="en-US" sz="2400" dirty="0" smtClean="0"/>
          </a:p>
          <a:p>
            <a:r>
              <a:rPr lang="vi-VN" sz="2400" dirty="0" smtClean="0"/>
              <a:t>Тенденција </a:t>
            </a:r>
            <a:r>
              <a:rPr lang="vi-VN" sz="2400" dirty="0"/>
              <a:t>је била да се повећа продуктивност, а тиме и профит, а не из разлога хуманости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533400" y="1447800"/>
            <a:ext cx="8001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/>
              <a:t>НАСТАНАК ЕРГОНОМИЈЕ</a:t>
            </a:r>
            <a:endParaRPr lang="en-US" sz="2400" b="1" dirty="0" smtClean="0"/>
          </a:p>
          <a:p>
            <a:pPr algn="ctr">
              <a:spcAft>
                <a:spcPts val="600"/>
              </a:spcAft>
            </a:pPr>
            <a:r>
              <a:rPr lang="ru-RU" sz="2400" b="1" dirty="0" smtClean="0"/>
              <a:t> </a:t>
            </a:r>
            <a:endParaRPr lang="en-US" sz="2400" b="1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се </a:t>
            </a:r>
            <a:r>
              <a:rPr lang="ru-RU" sz="2400" dirty="0"/>
              <a:t>везује за брзи развој технике и техничких средстава која су била све савршенија и ефикаснија, али се онда јавио човек као онај који својим ограничењима постаје лимитирајући фактор развоја система.</a:t>
            </a:r>
          </a:p>
          <a:p>
            <a:pPr algn="just">
              <a:spcAft>
                <a:spcPts val="600"/>
              </a:spcAft>
            </a:pPr>
            <a:endParaRPr lang="en-US" sz="2400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На </a:t>
            </a:r>
            <a:r>
              <a:rPr lang="ru-RU" sz="2400" dirty="0"/>
              <a:t>пример, технички узевши, неко најсавршеније средство није "ергономско" ако га човек са својим био-психо-социјалним карактеристикама не може ефикасно користити и то је данас лимитирајући фактор техничког и технолошког развоја.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33400" y="1524000"/>
            <a:ext cx="8001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НАСТАНАК </a:t>
            </a:r>
            <a:r>
              <a:rPr lang="ru-RU" sz="2400" b="1" dirty="0" smtClean="0"/>
              <a:t>ЕРГОНОМИЈЕ</a:t>
            </a:r>
            <a:endParaRPr lang="en-US" sz="24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На почетку настанка ове науке, непосредно после Другог светског рата, акценат је био на прилагођавању машине људском телу и његовим ограничењима.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Ипак, данас се не може занемарити да човекова психичка и социјална ограничења, потребе и захтеви могу бити такође лимит у коришћењу неког средства и да и њих треба узети у обзир приликом пројектовања техничког средства или техничког система.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81000" y="1295400"/>
            <a:ext cx="8229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sr-Cyrl-RS" sz="2800" b="1" dirty="0">
                <a:ea typeface="+mn-ea"/>
                <a:cs typeface="Arial" charset="0"/>
              </a:rPr>
              <a:t>ИСТОРИЈАТ РАЗВОЈА </a:t>
            </a:r>
            <a:r>
              <a:rPr lang="sr-Cyrl-RS" sz="2800" b="1" dirty="0" smtClean="0">
                <a:ea typeface="+mn-ea"/>
                <a:cs typeface="Arial" charset="0"/>
              </a:rPr>
              <a:t>ЕРГОНОМИЈЕ</a:t>
            </a:r>
            <a:endParaRPr lang="en-US" sz="2800" b="1" dirty="0" smtClean="0">
              <a:ea typeface="+mn-ea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endParaRPr lang="en-US" sz="2000" b="1" dirty="0" smtClean="0">
              <a:ea typeface="+mn-ea"/>
              <a:cs typeface="Arial" charset="0"/>
            </a:endParaRPr>
          </a:p>
          <a:p>
            <a:pPr indent="268288" algn="just">
              <a:spcAft>
                <a:spcPts val="1200"/>
              </a:spcAft>
              <a:defRPr/>
            </a:pPr>
            <a:r>
              <a:rPr lang="en-US" sz="2400" b="1" dirty="0" smtClean="0">
                <a:ea typeface="+mn-ea"/>
                <a:cs typeface="Arial" charset="0"/>
              </a:rPr>
              <a:t>BERNARDINO </a:t>
            </a:r>
            <a:r>
              <a:rPr lang="en-US" sz="2400" b="1" dirty="0">
                <a:ea typeface="+mn-ea"/>
                <a:cs typeface="Arial" charset="0"/>
              </a:rPr>
              <a:t>RAMAZINI (1633 – 1714) </a:t>
            </a:r>
            <a:r>
              <a:rPr lang="sr-Latn-CS" sz="2400" b="1" dirty="0">
                <a:ea typeface="+mn-ea"/>
                <a:cs typeface="Arial" charset="0"/>
              </a:rPr>
              <a:t>–</a:t>
            </a:r>
            <a:r>
              <a:rPr lang="vi-VN" sz="2400" dirty="0">
                <a:ea typeface="+mn-ea"/>
                <a:cs typeface="Arial" charset="0"/>
              </a:rPr>
              <a:t> </a:t>
            </a:r>
            <a:endParaRPr lang="sr-Latn-CS" sz="2400" dirty="0">
              <a:ea typeface="+mn-ea"/>
              <a:cs typeface="Arial" charset="0"/>
            </a:endParaRPr>
          </a:p>
          <a:p>
            <a:pPr marL="233363" algn="just">
              <a:spcAft>
                <a:spcPts val="600"/>
              </a:spcAft>
              <a:defRPr/>
            </a:pPr>
            <a:r>
              <a:rPr lang="ru-RU" sz="2400" dirty="0">
                <a:ea typeface="+mn-ea"/>
                <a:cs typeface="Arial" charset="0"/>
              </a:rPr>
              <a:t>Први успоставио везу између рада и болести мишићно-скелетног система у књизи  „Болести радника“ која је и први писани траг о ергономији</a:t>
            </a:r>
            <a:r>
              <a:rPr lang="ru-RU" sz="2400" dirty="0" smtClean="0">
                <a:ea typeface="+mn-ea"/>
                <a:cs typeface="Arial" charset="0"/>
              </a:rPr>
              <a:t>.</a:t>
            </a:r>
            <a:endParaRPr lang="en-US" sz="2400" dirty="0">
              <a:ea typeface="+mn-ea"/>
              <a:cs typeface="Arial" charset="0"/>
            </a:endParaRPr>
          </a:p>
        </p:txBody>
      </p:sp>
      <p:pic>
        <p:nvPicPr>
          <p:cNvPr id="12291" name="Picture 6" descr="&amp;Rcy;&amp;iecy;&amp;zcy;&amp;ucy;&amp;lcy;&amp;tcy;&amp;acy;&amp;tcy; &amp;scy;&amp;lcy;&amp;icy;&amp;kcy;&amp;acy; &amp;zcy;&amp;acy; bernardino ramazz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22472"/>
            <a:ext cx="3810000" cy="273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28600" y="1828800"/>
            <a:ext cx="8305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 typeface="Wingdings" pitchFamily="2" charset="2"/>
              <a:buChar char="§"/>
              <a:defRPr/>
            </a:pPr>
            <a:r>
              <a:rPr lang="en-US" sz="2400" b="1" dirty="0">
                <a:ea typeface="+mn-ea"/>
                <a:cs typeface="Arial" charset="0"/>
              </a:rPr>
              <a:t>WOJCIECH </a:t>
            </a:r>
            <a:r>
              <a:rPr lang="pl-PL" sz="2400" b="1" dirty="0">
                <a:ea typeface="+mn-ea"/>
                <a:cs typeface="Arial" charset="0"/>
              </a:rPr>
              <a:t>JASTRZĘBOWSKI </a:t>
            </a:r>
            <a:r>
              <a:rPr lang="en-US" sz="2400" dirty="0">
                <a:ea typeface="+mn-ea"/>
                <a:cs typeface="Arial" charset="0"/>
              </a:rPr>
              <a:t> (</a:t>
            </a:r>
            <a:r>
              <a:rPr lang="en-US" sz="2400" b="1" dirty="0">
                <a:ea typeface="+mn-ea"/>
                <a:cs typeface="Arial" charset="0"/>
              </a:rPr>
              <a:t>1857</a:t>
            </a:r>
            <a:r>
              <a:rPr lang="en-US" sz="2400" dirty="0">
                <a:ea typeface="+mn-ea"/>
                <a:cs typeface="Arial" charset="0"/>
              </a:rPr>
              <a:t>, Poljska)</a:t>
            </a:r>
          </a:p>
          <a:p>
            <a:pPr>
              <a:defRPr/>
            </a:pPr>
            <a:endParaRPr lang="en-US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b="1" dirty="0">
              <a:ea typeface="+mn-ea"/>
              <a:cs typeface="Arial" charset="0"/>
            </a:endParaRPr>
          </a:p>
          <a:p>
            <a:pPr>
              <a:defRPr/>
            </a:pPr>
            <a:endParaRPr lang="en-US" dirty="0">
              <a:ea typeface="+mn-ea"/>
              <a:cs typeface="Arial" charset="0"/>
            </a:endParaRPr>
          </a:p>
        </p:txBody>
      </p:sp>
      <p:pic>
        <p:nvPicPr>
          <p:cNvPr id="13315" name="Picture 4" descr="woj_cover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8100"/>
            <a:ext cx="2971800" cy="36703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00325"/>
            <a:ext cx="2895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305800" cy="457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sr-Latn-CS" sz="2800" b="1" smtClean="0"/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TAYLOR </a:t>
            </a:r>
            <a:r>
              <a:rPr lang="sr-Latn-CS" sz="2400" b="1" smtClean="0">
                <a:latin typeface="Arial" charset="0"/>
                <a:cs typeface="Arial" charset="0"/>
              </a:rPr>
              <a:t>FREDERICK WINSLOW </a:t>
            </a:r>
            <a:r>
              <a:rPr lang="en-US" sz="2400" b="1" smtClean="0">
                <a:latin typeface="Arial" charset="0"/>
                <a:cs typeface="Arial" charset="0"/>
              </a:rPr>
              <a:t>(1856 – 1915) </a:t>
            </a:r>
            <a:r>
              <a:rPr lang="sr-Latn-CS" sz="2400" b="1" smtClean="0">
                <a:latin typeface="Arial" charset="0"/>
                <a:cs typeface="Arial" charset="0"/>
              </a:rPr>
              <a:t>– </a:t>
            </a:r>
            <a:r>
              <a:rPr lang="sr-Latn-CS" sz="2800" b="1" smtClean="0"/>
              <a:t/>
            </a:r>
            <a:br>
              <a:rPr lang="sr-Latn-CS" sz="2800" b="1" smtClean="0"/>
            </a:br>
            <a:endParaRPr lang="en-US" sz="28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90800"/>
            <a:ext cx="4953000" cy="3886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400" dirty="0">
                <a:latin typeface="Arial" charset="0"/>
                <a:cs typeface="Arial" charset="0"/>
              </a:rPr>
              <a:t>Познат по </a:t>
            </a:r>
            <a:r>
              <a:rPr lang="ru-RU" sz="2400" b="1" dirty="0">
                <a:latin typeface="Arial" charset="0"/>
                <a:cs typeface="Arial" charset="0"/>
              </a:rPr>
              <a:t>студији времена </a:t>
            </a:r>
            <a:r>
              <a:rPr lang="ru-RU" sz="2400" dirty="0">
                <a:latin typeface="Arial" charset="0"/>
                <a:cs typeface="Arial" charset="0"/>
              </a:rPr>
              <a:t>– амерички машински инжењер, почиње проучавање човека и човековог рада.</a:t>
            </a:r>
          </a:p>
          <a:p>
            <a:pPr marL="0" indent="0" algn="just" eaLnBrk="1" hangingPunct="1">
              <a:buNone/>
            </a:pPr>
            <a:r>
              <a:rPr lang="ru-RU" sz="2400" dirty="0">
                <a:latin typeface="Arial" charset="0"/>
                <a:cs typeface="Arial" charset="0"/>
              </a:rPr>
              <a:t>Он је на основу потребних и непотребних покрета при раду утврдио потребно време за сваку радну операцију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14340" name="Content Placeholder 5" descr="Frederick_Winslow_Taylor_cr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362200"/>
            <a:ext cx="2619375" cy="391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AE33DC-FFBC-4C14-9988-83114E482077}" type="slidenum">
              <a:rPr lang="en-US" altLang="en-US">
                <a:latin typeface="Century Gothic" panose="020B0502020202020204" pitchFamily="34" charset="0"/>
              </a:rPr>
              <a:pPr eaLnBrk="1" hangingPunct="1"/>
              <a:t>3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0"/>
            <a:ext cx="4800600" cy="1143000"/>
          </a:xfrm>
        </p:spPr>
        <p:txBody>
          <a:bodyPr/>
          <a:lstStyle/>
          <a:p>
            <a:pPr algn="ctr"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САДРЖАЈ ПРЕДМЕТА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52400" y="1365704"/>
            <a:ext cx="86868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Теоријска </a:t>
            </a:r>
            <a:r>
              <a:rPr lang="ru-RU" sz="1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Увод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Настанак и развој ергономије. Циљеви и задаци ергономије. Корективна и системска ергономија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Ергономски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системи. Ергономски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Концепције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методе и технике ергономског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пројектовања: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Психолошке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методе. Физиолошке методе. Математичке методе. Имитационе методе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Ергономско пројектовање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радних простора и активности оператера: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Антропометрија 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основне димензије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антропометријска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мерења, обрада података, радни положаји, радни простори, дизајн радног места - седење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стајање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Биомеханика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Пријем и обрада информација: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Пријем информација. Обрада информација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Памћење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Одлучивање.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Човек-оператер и системи за контролу и управљање: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Пропусне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способности оператера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Видно поље и видни углови. Кодирање визуелних информација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Стрес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замор оператера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Услови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радне околине. Физиолошки услови при раду. Психо-социолошки услови при раду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Антропометријски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услови при раду.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Ергономски ризик: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Фактори ергономског ризика. Методе 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процену ергономског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ризика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Практична настава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Аудиторне/рачунске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вежбе које прате теоријску наставу, презентација и одбрана графичког рада из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обухваћених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теоријским садржајем предмета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59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04800" y="1828800"/>
            <a:ext cx="8305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ea typeface="+mn-ea"/>
                <a:cs typeface="Arial" charset="0"/>
              </a:rPr>
              <a:t>FRANK </a:t>
            </a:r>
            <a:r>
              <a:rPr lang="en-US" sz="2400" b="1" dirty="0" smtClean="0">
                <a:ea typeface="+mn-ea"/>
                <a:cs typeface="Arial" charset="0"/>
              </a:rPr>
              <a:t>(</a:t>
            </a:r>
            <a:r>
              <a:rPr lang="sr-Cyrl-RS" sz="2400" b="1" dirty="0" smtClean="0">
                <a:ea typeface="+mn-ea"/>
                <a:cs typeface="Arial" charset="0"/>
              </a:rPr>
              <a:t>техничар</a:t>
            </a:r>
            <a:r>
              <a:rPr lang="en-US" sz="2400" b="1" dirty="0" smtClean="0">
                <a:ea typeface="+mn-ea"/>
                <a:cs typeface="Arial" charset="0"/>
              </a:rPr>
              <a:t>) </a:t>
            </a:r>
            <a:r>
              <a:rPr lang="sr-Cyrl-RS" sz="2400" b="1" dirty="0">
                <a:ea typeface="+mn-ea"/>
                <a:cs typeface="Arial" charset="0"/>
              </a:rPr>
              <a:t>и</a:t>
            </a:r>
            <a:r>
              <a:rPr lang="en-US" sz="2400" b="1" dirty="0" smtClean="0">
                <a:ea typeface="+mn-ea"/>
                <a:cs typeface="Arial" charset="0"/>
              </a:rPr>
              <a:t> </a:t>
            </a:r>
            <a:r>
              <a:rPr lang="en-US" sz="2400" b="1" dirty="0">
                <a:ea typeface="+mn-ea"/>
                <a:cs typeface="Arial" charset="0"/>
              </a:rPr>
              <a:t>LILLIAN GILBRETH </a:t>
            </a:r>
            <a:r>
              <a:rPr lang="en-US" sz="2400" b="1" dirty="0" smtClean="0">
                <a:ea typeface="+mn-ea"/>
                <a:cs typeface="Arial" charset="0"/>
              </a:rPr>
              <a:t>(</a:t>
            </a:r>
            <a:r>
              <a:rPr lang="sr-Cyrl-RS" sz="2400" b="1" dirty="0" smtClean="0">
                <a:ea typeface="+mn-ea"/>
                <a:cs typeface="Arial" charset="0"/>
              </a:rPr>
              <a:t>психолог</a:t>
            </a:r>
            <a:r>
              <a:rPr lang="en-US" sz="2400" b="1" dirty="0" smtClean="0">
                <a:ea typeface="+mn-ea"/>
                <a:cs typeface="Arial" charset="0"/>
              </a:rPr>
              <a:t>) </a:t>
            </a:r>
            <a:r>
              <a:rPr lang="sr-Latn-CS" sz="2400" b="1" dirty="0">
                <a:ea typeface="+mn-ea"/>
                <a:cs typeface="Arial" charset="0"/>
              </a:rPr>
              <a:t>oko 1900. –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>
                <a:ea typeface="+mn-ea"/>
                <a:cs typeface="Arial" charset="0"/>
              </a:rPr>
              <a:t>Проучавали су рад са инвалидима, утицај монотоније на човека, замор, </a:t>
            </a:r>
            <a:r>
              <a:rPr lang="ru-RU" sz="2400" b="1" dirty="0">
                <a:ea typeface="+mn-ea"/>
                <a:cs typeface="Arial" charset="0"/>
              </a:rPr>
              <a:t>студија микропокрета </a:t>
            </a:r>
            <a:r>
              <a:rPr lang="ru-RU" sz="2400" dirty="0">
                <a:ea typeface="+mn-ea"/>
                <a:cs typeface="Arial" charset="0"/>
              </a:rPr>
              <a:t>- са циљем замене тешких и заморних покрета за једноставније и мање заморне.</a:t>
            </a:r>
            <a:endParaRPr lang="en-US" sz="2400" dirty="0">
              <a:ea typeface="+mn-ea"/>
              <a:cs typeface="Arial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4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81000" y="1676400"/>
            <a:ext cx="815340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lvl="0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l-PL" sz="2400" b="1" dirty="0"/>
              <a:t>MAJERS,</a:t>
            </a:r>
            <a:r>
              <a:rPr lang="pl-PL" sz="2400" dirty="0"/>
              <a:t> </a:t>
            </a:r>
            <a:r>
              <a:rPr lang="pl-PL" sz="2400" dirty="0"/>
              <a:t>Енглеска,1920. – Национални институт за индустријску психологију</a:t>
            </a:r>
            <a:endParaRPr lang="en-US" sz="2400" dirty="0"/>
          </a:p>
          <a:p>
            <a:pPr marL="233363" lvl="0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l-PL" sz="2400" b="1" dirty="0" smtClean="0"/>
              <a:t>TANAKA</a:t>
            </a:r>
            <a:r>
              <a:rPr lang="pl-PL" sz="2400" b="1" dirty="0"/>
              <a:t>,</a:t>
            </a:r>
            <a:r>
              <a:rPr lang="pl-PL" sz="2400" dirty="0"/>
              <a:t> </a:t>
            </a:r>
            <a:r>
              <a:rPr lang="pl-PL" sz="2400" dirty="0"/>
              <a:t>Јапан, 1921.- Институт за проучавање рада</a:t>
            </a:r>
            <a:endParaRPr lang="en-U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l-PL" sz="2400" b="1" dirty="0" smtClean="0"/>
              <a:t>SAD</a:t>
            </a:r>
            <a:r>
              <a:rPr lang="pl-PL" sz="2400" b="1" dirty="0"/>
              <a:t>,</a:t>
            </a:r>
            <a:r>
              <a:rPr lang="pl-PL" sz="2400" dirty="0"/>
              <a:t> 1938. – </a:t>
            </a:r>
            <a:r>
              <a:rPr lang="pl-PL" sz="2400" dirty="0"/>
              <a:t>Лабораторија за изучавање људских </a:t>
            </a:r>
            <a:r>
              <a:rPr lang="pl-PL" sz="2400" dirty="0" smtClean="0"/>
              <a:t>фактор</a:t>
            </a:r>
            <a:endParaRPr lang="pl-PL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/>
              <a:t>MURRELL</a:t>
            </a:r>
            <a:r>
              <a:rPr lang="en-US" sz="2400" dirty="0"/>
              <a:t> (Oxford</a:t>
            </a:r>
            <a:r>
              <a:rPr lang="sr-Latn-CS" sz="2400" dirty="0"/>
              <a:t>) 1</a:t>
            </a:r>
            <a:r>
              <a:rPr lang="en-US" sz="2400" dirty="0"/>
              <a:t>949. </a:t>
            </a:r>
            <a:r>
              <a:rPr lang="sr-Latn-CS" sz="2400" dirty="0"/>
              <a:t>– </a:t>
            </a:r>
            <a:r>
              <a:rPr lang="sr-Latn-RS" sz="2400" dirty="0"/>
              <a:t>Друштво за ергономска </a:t>
            </a:r>
            <a:r>
              <a:rPr lang="sr-Latn-RS" sz="2400" dirty="0" smtClean="0"/>
              <a:t>истраживања</a:t>
            </a:r>
            <a:r>
              <a:rPr lang="sr-Latn-CS" sz="2400" dirty="0" smtClean="0"/>
              <a:t> </a:t>
            </a:r>
            <a:endParaRPr lang="sr-Latn-C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sz="2400" b="1" dirty="0"/>
              <a:t>LOMOV,</a:t>
            </a:r>
            <a:r>
              <a:rPr lang="sr-Latn-CS" sz="2400" dirty="0"/>
              <a:t> </a:t>
            </a:r>
            <a:r>
              <a:rPr lang="sr-Latn-RS" sz="2400" dirty="0"/>
              <a:t>СССР, 1959. - Универзитетска ергономска </a:t>
            </a:r>
            <a:r>
              <a:rPr lang="sr-Latn-RS" sz="2400" dirty="0" smtClean="0"/>
              <a:t>лабораторија</a:t>
            </a:r>
            <a:r>
              <a:rPr lang="sr-Cyrl-RS" sz="2400" dirty="0" smtClean="0"/>
              <a:t> </a:t>
            </a:r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2400" b="1" dirty="0" smtClean="0"/>
              <a:t>Међународна </a:t>
            </a:r>
            <a:r>
              <a:rPr lang="sr-Latn-RS" sz="2400" b="1" dirty="0"/>
              <a:t>ергономска </a:t>
            </a:r>
            <a:r>
              <a:rPr lang="sr-Latn-RS" sz="2400" b="1" dirty="0" smtClean="0"/>
              <a:t>асоцијација</a:t>
            </a:r>
            <a:r>
              <a:rPr lang="sr-Cyrl-RS" sz="2400" b="1" dirty="0" smtClean="0"/>
              <a:t>, </a:t>
            </a:r>
            <a:r>
              <a:rPr lang="en-US" sz="2400" dirty="0" smtClean="0"/>
              <a:t>IEA, 1961.</a:t>
            </a:r>
            <a:endParaRPr lang="en-U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2400" b="1" dirty="0" smtClean="0"/>
              <a:t>Југословенско </a:t>
            </a:r>
            <a:r>
              <a:rPr lang="sr-Latn-RS" sz="2400" b="1" dirty="0"/>
              <a:t>друштво за </a:t>
            </a:r>
            <a:r>
              <a:rPr lang="sr-Latn-RS" sz="2400" b="1" dirty="0" smtClean="0"/>
              <a:t>ергономију</a:t>
            </a:r>
            <a:r>
              <a:rPr lang="en-US" sz="2400" b="1" dirty="0" smtClean="0"/>
              <a:t>, </a:t>
            </a:r>
            <a:r>
              <a:rPr lang="en-US" sz="2400" dirty="0" smtClean="0"/>
              <a:t>1973</a:t>
            </a:r>
            <a:r>
              <a:rPr lang="en-US" sz="2400" b="1" dirty="0" smtClean="0"/>
              <a:t> .</a:t>
            </a:r>
            <a:endParaRPr lang="en-US" sz="2400" dirty="0"/>
          </a:p>
          <a:p>
            <a:pPr marL="233363" indent="-233363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2400" b="1" dirty="0" smtClean="0"/>
              <a:t>Друштво </a:t>
            </a:r>
            <a:r>
              <a:rPr lang="sr-Latn-RS" sz="2400" b="1" dirty="0"/>
              <a:t>за егономију СР </a:t>
            </a:r>
            <a:r>
              <a:rPr lang="sr-Latn-RS" sz="2400" b="1" dirty="0" smtClean="0"/>
              <a:t>Србије</a:t>
            </a:r>
            <a:r>
              <a:rPr lang="en-US" sz="2400" b="1" dirty="0" smtClean="0"/>
              <a:t>, </a:t>
            </a:r>
            <a:r>
              <a:rPr lang="en-US" sz="2400" dirty="0" smtClean="0"/>
              <a:t>1974.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01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latin typeface="Arial" pitchFamily="34" charset="0"/>
                <a:cs typeface="Arial" pitchFamily="34" charset="0"/>
              </a:rPr>
            </a:br>
            <a:r>
              <a:rPr lang="sr-Cyrl-RS" sz="3100" b="1" dirty="0" smtClean="0">
                <a:latin typeface="Arial" pitchFamily="34" charset="0"/>
                <a:cs typeface="Arial" pitchFamily="34" charset="0"/>
              </a:rPr>
              <a:t>ПЕРИОДИ </a:t>
            </a:r>
            <a:r>
              <a:rPr lang="sr-Cyrl-RS" sz="3100" b="1" dirty="0">
                <a:latin typeface="Arial" pitchFamily="34" charset="0"/>
                <a:cs typeface="Arial" pitchFamily="34" charset="0"/>
              </a:rPr>
              <a:t>У РАЗВОЈУ ЕРГОНОМИЈЕ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77034"/>
              </p:ext>
            </p:extLst>
          </p:nvPr>
        </p:nvGraphicFramePr>
        <p:xfrm>
          <a:off x="609600" y="2286000"/>
          <a:ext cx="8001000" cy="3886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0008"/>
                <a:gridCol w="2593596"/>
                <a:gridCol w="2517396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r>
                        <a:rPr lang="sr-Cyrl-RS" sz="2800" dirty="0" smtClean="0"/>
                        <a:t>ра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Moray, 2008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Hedge, 2008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Archeo</a:t>
                      </a:r>
                      <a:r>
                        <a:rPr lang="sr-Latn-CS" sz="2000" dirty="0" smtClean="0"/>
                        <a:t>lo</a:t>
                      </a:r>
                      <a:r>
                        <a:rPr lang="en-US" sz="2000" dirty="0" err="1" smtClean="0"/>
                        <a:t>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до</a:t>
                      </a:r>
                      <a:r>
                        <a:rPr lang="sr-Latn-CS" sz="2000" dirty="0" smtClean="0"/>
                        <a:t> </a:t>
                      </a:r>
                      <a:r>
                        <a:rPr lang="en-US" sz="2000" dirty="0" smtClean="0"/>
                        <a:t>1910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/>
                        <a:t>до</a:t>
                      </a:r>
                      <a:r>
                        <a:rPr lang="sr-Latn-CS" sz="2000" dirty="0" smtClean="0"/>
                        <a:t> </a:t>
                      </a:r>
                      <a:r>
                        <a:rPr lang="en-US" sz="2000" dirty="0" smtClean="0"/>
                        <a:t>1918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Paleoergonomija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1910-1930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1918-1948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Mesoergonomija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1930-1960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1949-1980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Neoergonomija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1960-</a:t>
                      </a:r>
                      <a:r>
                        <a:rPr lang="sr-Cyrl-RS" sz="2000" dirty="0" smtClean="0"/>
                        <a:t>до</a:t>
                      </a:r>
                      <a:r>
                        <a:rPr lang="sr-Cyrl-RS" sz="2000" baseline="0" dirty="0" smtClean="0"/>
                        <a:t> данас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1980-</a:t>
                      </a:r>
                      <a:r>
                        <a:rPr lang="sr-Cyrl-RS" sz="2000" dirty="0" smtClean="0"/>
                        <a:t>до</a:t>
                      </a:r>
                      <a:r>
                        <a:rPr lang="sr-Cyrl-RS" sz="2000" baseline="0" dirty="0" smtClean="0"/>
                        <a:t> данас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3400" y="1676400"/>
            <a:ext cx="8382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На </a:t>
            </a:r>
            <a:r>
              <a:rPr lang="ru-RU" sz="2400" dirty="0"/>
              <a:t>почетку свог развоја као науке, ергономија се углавном бавила парцијалним истраживањима односа човек-машина. 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Допринос </a:t>
            </a:r>
            <a:r>
              <a:rPr lang="ru-RU" sz="2400" dirty="0"/>
              <a:t>ових истраживања је био у стварању солидне базе података за анализу радне активности. 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Ова </a:t>
            </a:r>
            <a:r>
              <a:rPr lang="ru-RU" sz="2400" dirty="0"/>
              <a:t>фаза у развоју ергономије се назива </a:t>
            </a:r>
            <a:r>
              <a:rPr lang="ru-RU" sz="2400" b="1" dirty="0"/>
              <a:t>корективном/класичном ергономијом </a:t>
            </a:r>
            <a:r>
              <a:rPr lang="ru-RU" sz="2400" dirty="0"/>
              <a:t>(од настанка ергономије као науке до 60’-их година прошлог века).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Суштина </a:t>
            </a:r>
            <a:r>
              <a:rPr lang="ru-RU" sz="2400" dirty="0"/>
              <a:t>корективне ергономије се састоји у утврђивању недостатака или неусклађености у циљу побољшања већ постојећих система.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33400" y="1600200"/>
            <a:ext cx="7924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Након </a:t>
            </a:r>
            <a:r>
              <a:rPr lang="ru-RU" sz="2400" dirty="0"/>
              <a:t>појаве системских наука, у ергономска истраживања се уводи  системски методолошки поступак, (Синглтон и Мунипов) који доводи до развоја </a:t>
            </a:r>
            <a:r>
              <a:rPr lang="ru-RU" sz="2400" b="1" dirty="0"/>
              <a:t>системске/превентивне /пројективне ергономије. </a:t>
            </a:r>
          </a:p>
          <a:p>
            <a:pPr marL="282575" indent="-2825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/>
              <a:t>Ергономијом </a:t>
            </a:r>
            <a:r>
              <a:rPr lang="ru-RU" sz="2400" dirty="0"/>
              <a:t>се данас баве инжењери заштите, лекари, биолози, антрополози, психолози, социолози..., али сва знања која носи свака од набројаних и не набројаних струка не значи ништа ако се не интегришу у скуп јединствених и усклађених захтева који се морају поставити пред пројектанта или дизајнера техничког средства да би оно задовољило све потребе и захтеве човека.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458200" cy="1219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IEA – </a:t>
            </a:r>
            <a:r>
              <a:rPr lang="ru-RU" sz="2400" b="1" dirty="0">
                <a:latin typeface="Arial" charset="0"/>
                <a:cs typeface="Arial" charset="0"/>
              </a:rPr>
              <a:t>Интернационална ергономска асоцијација</a:t>
            </a:r>
            <a:r>
              <a:rPr lang="ru-RU" sz="2800" b="1" dirty="0">
                <a:latin typeface="Arial" charset="0"/>
                <a:cs typeface="Arial" charset="0"/>
              </a:rPr>
              <a:t/>
            </a:r>
            <a:br>
              <a:rPr lang="ru-RU" sz="2800" b="1" dirty="0">
                <a:latin typeface="Arial" charset="0"/>
                <a:cs typeface="Arial" charset="0"/>
              </a:rPr>
            </a:b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848600" cy="36544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ru-RU" sz="2400" dirty="0">
                <a:latin typeface="Arial" charset="0"/>
                <a:cs typeface="Arial" charset="0"/>
              </a:rPr>
              <a:t>Састоји се од 28 </a:t>
            </a:r>
            <a:r>
              <a:rPr lang="ru-RU" sz="2400" dirty="0" smtClean="0">
                <a:latin typeface="Arial" charset="0"/>
                <a:cs typeface="Arial" charset="0"/>
              </a:rPr>
              <a:t>техничких комитета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95548"/>
              </p:ext>
            </p:extLst>
          </p:nvPr>
        </p:nvGraphicFramePr>
        <p:xfrm>
          <a:off x="533400" y="2895600"/>
          <a:ext cx="8305800" cy="365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52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English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Српски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Activity Theories for Work Analysis and Design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Теорије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анализу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пројектовање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радних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активности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Aerospace HFE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авијацији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Affective Design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Афективни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Aging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Старење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Agriculture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Агрокултура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Anthropometry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Антропометрија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Auditory Ergonomics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Аудиторна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Building and Construction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Гра</a:t>
                      </a:r>
                      <a:r>
                        <a:rPr lang="x-none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ђевинарство и контрукције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3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Digital Human Modeling and Simulation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Дигитално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моделовање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симулација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човека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0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Ergonomics for Children and Educational Environments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децу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окружењ</a:t>
                      </a:r>
                      <a:r>
                        <a:rPr lang="sr-Cyrl-RS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76962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en-US" sz="2400" smtClean="0">
              <a:latin typeface="Arial" charset="0"/>
              <a:cs typeface="Arial" charset="0"/>
              <a:hlinkClick r:id="rId2"/>
            </a:endParaRPr>
          </a:p>
          <a:p>
            <a:pPr eaLnBrk="1" hangingPunct="1">
              <a:spcAft>
                <a:spcPts val="600"/>
              </a:spcAft>
            </a:pPr>
            <a:endParaRPr lang="en-US" smtClean="0">
              <a:latin typeface="Arial" charset="0"/>
              <a:cs typeface="Arial" charset="0"/>
              <a:hlinkClick r:id="rId3"/>
            </a:endParaRPr>
          </a:p>
          <a:p>
            <a:pPr eaLnBrk="1" hangingPunct="1"/>
            <a:endParaRPr 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96563"/>
              </p:ext>
            </p:extLst>
          </p:nvPr>
        </p:nvGraphicFramePr>
        <p:xfrm>
          <a:off x="381000" y="1371600"/>
          <a:ext cx="8534400" cy="530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English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Српски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Ergonomics in Advanced Imaging</a:t>
                      </a:r>
                      <a:endParaRPr lang="x-non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напредним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видео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технологијама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Ergonomics in Design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Ergonomics in Design for All (EinDfA)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општем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Ergonomics in Manufacturing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производњи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Gender and Work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Полови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рад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Healthcare Ergonomics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здравству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Human Factors and Sustainable Development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одр</a:t>
                      </a:r>
                      <a:r>
                        <a:rPr lang="x-none" sz="14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живи развој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Human Factors in Robotics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роботици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Mining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Рударство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Musculoskeletal Disorders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Мусколоскелетни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поремећаји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Organizational Design and Management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Дизајн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управљање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организацијама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Process Control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Контрола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процеса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Psychophysiology in Ergonomics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Психофизиологија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у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Safety &amp; Health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Безбедност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здравље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Slips, Trips and Falls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Спотицање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саплитање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падови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Transport Ergonomics and Human Factors (TEHF) 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Транспортна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и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људски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фактори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Visual Ergonomics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Визуелна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ергономија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Work With Computing Systems - WWCS</a:t>
                      </a:r>
                      <a:endParaRPr lang="x-non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Рад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са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компјутерским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системима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562600" cy="5105400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  <a:buNone/>
            </a:pPr>
            <a:r>
              <a:rPr lang="hr-HR" sz="2800" b="1" dirty="0" smtClean="0">
                <a:latin typeface="Arial" charset="0"/>
                <a:cs typeface="Arial" charset="0"/>
              </a:rPr>
              <a:t>IEA </a:t>
            </a:r>
            <a:r>
              <a:rPr lang="sr-Cyrl-RS" sz="2800" b="1" dirty="0">
                <a:latin typeface="Arial" charset="0"/>
                <a:cs typeface="Arial" charset="0"/>
              </a:rPr>
              <a:t>ДЕФИНИЦИЈА</a:t>
            </a:r>
          </a:p>
          <a:p>
            <a:pPr algn="just" eaLnBrk="1" hangingPunct="1">
              <a:spcAft>
                <a:spcPts val="600"/>
              </a:spcAft>
              <a:buNone/>
            </a:pPr>
            <a:r>
              <a:rPr lang="sr-Cyrl-RS" sz="2800" b="1" dirty="0">
                <a:latin typeface="Arial" charset="0"/>
                <a:cs typeface="Arial" charset="0"/>
              </a:rPr>
              <a:t>•	</a:t>
            </a:r>
            <a:r>
              <a:rPr lang="sr-Cyrl-RS" sz="2400" b="1" dirty="0">
                <a:latin typeface="Arial" charset="0"/>
                <a:cs typeface="Arial" charset="0"/>
              </a:rPr>
              <a:t>Ергономија </a:t>
            </a:r>
            <a:r>
              <a:rPr lang="sr-Cyrl-RS" sz="2400" dirty="0">
                <a:latin typeface="Arial" charset="0"/>
                <a:cs typeface="Arial" charset="0"/>
              </a:rPr>
              <a:t>је научна дисциплина која се бави разумевањем интеракција између људи и осталих елемената система, али је и струка која примјењује теорију, начела, податке и методе дизајна/пројектовања у циљу оптимизације благостања људи и укупних перформанси система</a:t>
            </a:r>
            <a:r>
              <a:rPr lang="sr-Cyrl-RS" sz="2400" dirty="0" smtClean="0">
                <a:latin typeface="Arial" charset="0"/>
                <a:cs typeface="Arial" charset="0"/>
              </a:rPr>
              <a:t>.</a:t>
            </a:r>
            <a:endParaRPr lang="sr-Cyrl-RS" sz="2400" dirty="0">
              <a:latin typeface="Arial" charset="0"/>
              <a:cs typeface="Arial" charset="0"/>
            </a:endParaRPr>
          </a:p>
        </p:txBody>
      </p:sp>
      <p:pic>
        <p:nvPicPr>
          <p:cNvPr id="3" name="Picture 1" descr="http://www.iea.cc/image/whats_definition_imag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2209800"/>
            <a:ext cx="3236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8F5DB-691B-4EDE-8814-CCD5A434680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260872" y="3352800"/>
            <a:ext cx="6892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RS" sz="4800" b="1" dirty="0">
                <a:solidFill>
                  <a:srgbClr val="990033"/>
                </a:solidFill>
              </a:rPr>
              <a:t>ХВАЛА НА ПАЖЊИ !!!</a:t>
            </a:r>
            <a:endParaRPr lang="en-US" sz="48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03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240EC-20D1-48E8-9A85-711B41CE43FC}" type="slidenum">
              <a:rPr lang="en-US" altLang="en-US">
                <a:latin typeface="Century Gothic" panose="020B0502020202020204" pitchFamily="34" charset="0"/>
              </a:rPr>
              <a:pPr eaLnBrk="1" hangingPunct="1"/>
              <a:t>4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993" y="174625"/>
            <a:ext cx="3046413" cy="1143000"/>
          </a:xfrm>
        </p:spPr>
        <p:txBody>
          <a:bodyPr/>
          <a:lstStyle/>
          <a:p>
            <a:pPr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609600" y="1771096"/>
            <a:ext cx="8077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[1.]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Гроздановић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Мирољуб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(1999).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Ергономско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пројектовање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делатности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човека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Ниш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Универзитет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Факултет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заштите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раду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[2.]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Павловић-Веселиновић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Соња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(2013).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Ергономски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ризик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Ниш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Универзитет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Факултет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заштите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Нишу</a:t>
            </a:r>
            <a:r>
              <a:rPr lang="sr-Cyrl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3.] Pheasant Stephen,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Haslegrave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M. Christine (2018).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Bodyspace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Anthropometry, ergonomics and the design of work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CRC Press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[4.]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Francesca (2020).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Design for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еrgonomics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Springer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[5.]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Stephan (2018).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Work design: occupational ergonomics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CRC Press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[6.] </a:t>
            </a:r>
            <a:r>
              <a:rPr lang="sr-Cyrl-CS" sz="2000" i="1" dirty="0">
                <a:latin typeface="Arial" panose="020B0604020202020204" pitchFamily="34" charset="0"/>
                <a:cs typeface="Arial" panose="020B0604020202020204" pitchFamily="34" charset="0"/>
              </a:rPr>
              <a:t>Интернет страница Факултета – Предмети МАС 2021 – Инжењерство заштите на раду – Ергономско пројектовање</a:t>
            </a: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890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027D0B-B7E6-429A-B5C1-9ABAA234D962}" type="slidenum">
              <a:rPr lang="en-US" altLang="en-US">
                <a:latin typeface="Century Gothic" panose="020B0502020202020204" pitchFamily="34" charset="0"/>
              </a:rPr>
              <a:pPr eaLnBrk="1" hangingPunct="1"/>
              <a:t>5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algn="ctr" eaLnBrk="1" hangingPunct="1"/>
            <a:r>
              <a:rPr lang="sr-Cyrl-C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Шифра предмета_Статус предмета ЕСПБ_Оцена знања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18851"/>
              </p:ext>
            </p:extLst>
          </p:nvPr>
        </p:nvGraphicFramePr>
        <p:xfrm>
          <a:off x="381000" y="3962397"/>
          <a:ext cx="8534400" cy="19050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00"/>
                <a:gridCol w="1195544"/>
                <a:gridCol w="2888378"/>
                <a:gridCol w="102147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Предиспитне обавезе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спит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оена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Активност на настави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Писани испит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0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Графички рад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0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Колоквијум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26820"/>
              </p:ext>
            </p:extLst>
          </p:nvPr>
        </p:nvGraphicFramePr>
        <p:xfrm>
          <a:off x="1676400" y="1828800"/>
          <a:ext cx="6096000" cy="15678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/>
              </a:tblGrid>
              <a:tr h="455052">
                <a:tc>
                  <a:txBody>
                    <a:bodyPr/>
                    <a:lstStyle/>
                    <a:p>
                      <a:r>
                        <a:rPr lang="sr-Cyrl-R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ЕРГОНОМСКО ПРОЈЕКТОВАЊЕ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2000" dirty="0" smtClean="0"/>
                        <a:t>Шифра предмета: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19.MZNR06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Статус предмета: </a:t>
                      </a:r>
                      <a:r>
                        <a:rPr kumimoji="0" lang="sr-Cyrl-C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изборни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70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Број ЕСПБ</a:t>
                      </a:r>
                      <a:r>
                        <a:rPr kumimoji="0" lang="sr-Latn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sr-Cyrl-C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8455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BE385-F64C-4185-9EF7-ABAB93E9691B}" type="slidenum">
              <a:rPr lang="en-US" altLang="en-US">
                <a:latin typeface="Century Gothic" panose="020B0502020202020204" pitchFamily="34" charset="0"/>
              </a:rPr>
              <a:pPr eaLnBrk="1" hangingPunct="1"/>
              <a:t>6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/>
            <a:r>
              <a:rPr lang="sr-Cyrl-R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 ПОЛАГАЊА </a:t>
            </a:r>
            <a:r>
              <a:rPr lang="sr-Cyrl-R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ИСПИТА</a:t>
            </a:r>
            <a:endParaRPr lang="en-US" altLang="en-US" sz="36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5556"/>
          <a:stretch/>
        </p:blipFill>
        <p:spPr>
          <a:xfrm>
            <a:off x="2057400" y="1295400"/>
            <a:ext cx="4876800" cy="55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718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BE385-F64C-4185-9EF7-ABAB93E9691B}" type="slidenum">
              <a:rPr lang="en-US" altLang="en-US">
                <a:latin typeface="Century Gothic" panose="020B0502020202020204" pitchFamily="34" charset="0"/>
              </a:rPr>
              <a:pPr eaLnBrk="1" hangingPunct="1"/>
              <a:t>7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9497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/>
            <a:r>
              <a:rPr lang="sr-Cyrl-CS" altLang="en-US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ИСПИТНА ПИТАЊА</a:t>
            </a:r>
            <a:endParaRPr lang="en-US" altLang="en-US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5"/>
          <a:stretch/>
        </p:blipFill>
        <p:spPr>
          <a:xfrm>
            <a:off x="2286000" y="881269"/>
            <a:ext cx="4648200" cy="5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729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8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44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ИНФОРМАЦИЈЕ О </a:t>
            </a:r>
            <a:r>
              <a:rPr lang="sr-Cyrl-C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t="16382" r="14323" b="6259"/>
          <a:stretch/>
        </p:blipFill>
        <p:spPr bwMode="auto">
          <a:xfrm>
            <a:off x="838200" y="1831657"/>
            <a:ext cx="7467600" cy="4111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37533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A324D-E837-4442-A7B3-69CD8386AEE6}" type="slidenum">
              <a:rPr lang="en-US" altLang="en-US">
                <a:latin typeface="Century Gothic" panose="020B0502020202020204" pitchFamily="34" charset="0"/>
              </a:rPr>
              <a:pPr eaLnBrk="1" hangingPunct="1"/>
              <a:t>9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4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ИНФОРМАЦИЈЕ О </a:t>
            </a:r>
            <a:r>
              <a:rPr lang="sr-Cyrl-C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2504" t="16098" r="13192" b="5832"/>
          <a:stretch/>
        </p:blipFill>
        <p:spPr bwMode="auto">
          <a:xfrm>
            <a:off x="609600" y="1676400"/>
            <a:ext cx="7924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5529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hristmas_design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1957</TotalTime>
  <Words>1712</Words>
  <Application>Microsoft Office PowerPoint</Application>
  <PresentationFormat>On-screen Show (4:3)</PresentationFormat>
  <Paragraphs>266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Theme2</vt:lpstr>
      <vt:lpstr>PowerPoint Presentation</vt:lpstr>
      <vt:lpstr>PowerPoint Presentation</vt:lpstr>
      <vt:lpstr>САДРЖАЈ ПРЕДМЕТА</vt:lpstr>
      <vt:lpstr>ЛИТЕРАТУРА</vt:lpstr>
      <vt:lpstr>Шифра предмета_Статус предмета ЕСПБ_Оцена знања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ЕРГОНОМИЈА НАСТАНАК И РАЗВОЈ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TAYLOR FREDERICK WINSLOW (1856 – 1915) –  </vt:lpstr>
      <vt:lpstr>PowerPoint Presentation</vt:lpstr>
      <vt:lpstr>PowerPoint Presentation</vt:lpstr>
      <vt:lpstr> ПЕРИОДИ У РАЗВОЈУ ЕРГОНОМИЈЕ</vt:lpstr>
      <vt:lpstr>PowerPoint Presentation</vt:lpstr>
      <vt:lpstr>PowerPoint Presentation</vt:lpstr>
      <vt:lpstr>IEA – Интернационална ергономска асоцијација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Ergonomija</dc:title>
  <dc:creator>user</dc:creator>
  <cp:lastModifiedBy>Evica</cp:lastModifiedBy>
  <cp:revision>148</cp:revision>
  <dcterms:created xsi:type="dcterms:W3CDTF">2010-02-13T14:42:18Z</dcterms:created>
  <dcterms:modified xsi:type="dcterms:W3CDTF">2022-10-31T14:11:14Z</dcterms:modified>
</cp:coreProperties>
</file>