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0" r:id="rId2"/>
    <p:sldId id="362" r:id="rId3"/>
    <p:sldId id="322" r:id="rId4"/>
    <p:sldId id="383" r:id="rId5"/>
    <p:sldId id="324" r:id="rId6"/>
    <p:sldId id="382" r:id="rId7"/>
    <p:sldId id="326" r:id="rId8"/>
    <p:sldId id="325" r:id="rId9"/>
    <p:sldId id="327" r:id="rId10"/>
    <p:sldId id="328" r:id="rId11"/>
    <p:sldId id="329" r:id="rId12"/>
    <p:sldId id="391" r:id="rId13"/>
    <p:sldId id="384" r:id="rId14"/>
    <p:sldId id="385" r:id="rId15"/>
    <p:sldId id="386" r:id="rId16"/>
    <p:sldId id="387" r:id="rId17"/>
    <p:sldId id="388" r:id="rId18"/>
    <p:sldId id="389" r:id="rId19"/>
    <p:sldId id="390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FFCC66"/>
    <a:srgbClr val="A50021"/>
    <a:srgbClr val="003399"/>
    <a:srgbClr val="CC3300"/>
    <a:srgbClr val="000099"/>
    <a:srgbClr val="80C5CA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42" autoAdjust="0"/>
    <p:restoredTop sz="90292" autoAdjust="0"/>
  </p:normalViewPr>
  <p:slideViewPr>
    <p:cSldViewPr>
      <p:cViewPr varScale="1">
        <p:scale>
          <a:sx n="96" d="100"/>
          <a:sy n="96" d="100"/>
        </p:scale>
        <p:origin x="15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0:5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 80 24575,'0'-1'0,"1"1"0,0-1 0,-1 0 0,1 1 0,0-1 0,-1 1 0,1-1 0,0 1 0,0-1 0,0 1 0,0 0 0,0-1 0,-1 1 0,1 0 0,0 0 0,0 0 0,0-1 0,0 1 0,0 0 0,0 0 0,0 0 0,1 1 0,29-1 0,-26 0 0,9 1 0,30 0 0,-43-1 0,1 0 0,-1 0 0,1 0 0,-1 0 0,1 0 0,-1 0 0,1 0 0,-1-1 0,0 1 0,1-1 0,-1 1 0,1-1 0,-1 0 0,0 1 0,0-1 0,1 0 0,-1 0 0,0 0 0,2-2 0,-3 0 0,0 1 0,0-1 0,0 0 0,-1 0 0,0 0 0,1 1 0,-1-1 0,0 0 0,0 1 0,0-1 0,-1 1 0,1-1 0,0 1 0,-1-1 0,0 1 0,0 0 0,1 0 0,-1 0 0,0 0 0,-1 0 0,1 0 0,0 1 0,-1-1 0,1 1 0,0-1 0,-1 1 0,-3-1 0,1 3 0,0 0 0,0 1 0,0 0 0,0 0 0,0 0 0,-5 4 0,6-3 0,0-1 0,1 0 0,-1-1 0,0 1 0,0 0 0,0-1 0,0 0 0,0 0 0,0 0 0,-1-1 0,-4 1 0,4-1 0,-1 1 0,0 0 0,1 0 0,-1 0 0,1 0 0,0 1 0,-9 4 0,9-4 0,0 1 0,-1-2 0,1 1 0,-1 0 0,0-1 0,1 0 0,-11 0 0,3 0 0,-1 0 0,0 1 0,1 0 0,-1 1 0,-20 8 0,18-6 0,0 0 0,0-1 0,-19 1 0,-170 2 0,203-6 0,0-1 0,1 1 0,-1-1 0,0 1 0,1 0 0,-1 0 0,1 0 0,-1 0 0,1 0 0,0 0 0,-1 0 0,1 0 0,0 0 0,0 1 0,-1-1 0,1 0 0,0 1 0,0-1 0,1 1 0,-1 0 0,0-1 0,0 1 0,1-1 0,-1 4 0,-7 43 0,8-47 0,0 0 0,1 0 0,-1 0 0,0-1 0,1 1 0,-1 0 0,1 0 0,-1-1 0,1 1 0,-1 0 0,1-1 0,-1 1 0,1-1 0,-1 1 0,1-1 0,0 1 0,-1-1 0,1 1 0,0-1 0,0 1 0,-1-1 0,1 0 0,0 1 0,0-1 0,0 0 0,-1 0 0,1 0 0,0 0 0,0 1 0,0-1 0,0 0 0,-1-1 0,1 1 0,0 0 0,0 0 0,0 0 0,0 0 0,-1-1 0,2 1 0,44-11 0,-34 8 0,46-12 0,-45 10 0,2 2 0,-1-1 0,0 2 0,1 0 0,15-1 0,-11 3 0,-1-2 0,28-6 0,17-2 0,95-16 0,-152 25 0,37-3 0,-42 4 0,1-1 0,-1 1 0,1 0 0,0 0 0,-1-1 0,1 1 0,-1-1 0,1 1 0,-1-1 0,1 0 0,-1 1 0,1-1 0,-1 0 0,0 0 0,1 0 0,-1 0 0,0 0 0,0-1 0,2-1 0,-4 2 0,0-1 0,1 0 0,-1 0 0,0 1 0,0-1 0,0 0 0,0 1 0,-1-1 0,1 1 0,0 0 0,-1-1 0,1 1 0,-1 0 0,1 0 0,-1 0 0,0 0 0,1 0 0,-4-1 0,-34-16 0,-100 11 0,109 5 0,18 1 0,1 0 0,-1 0 0,0 1 0,1 0 0,-1 1 0,0 1 0,1 0 0,-18 5 0,-1 11 0,23-13 0,0 0 0,0-1 0,0 0 0,-15 6 0,-18 0 0,27-7 0,1 0 0,-1 1 0,1 1 0,0-1 0,-15 10 0,13 2 0,14-15 0,-1 0 0,1 0 0,-1 0 0,1 0 0,-1-1 0,0 1 0,1 0 0,-1 0 0,0 0 0,0-1 0,0 1 0,1 0 0,-1-1 0,0 1 0,0 0 0,0-1 0,0 0 0,0 1 0,0-1 0,0 1 0,0-1 0,0 0 0,0 0 0,0 0 0,0 0 0,0 0 0,-1 0 0,1 0 0,-1 0 0,-14 0 0,0 1 0,0 1 0,0 0 0,0 1 0,1 1 0,-30 11 0,-30 1-1365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24575,'-1'0'0,"-2"0"0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2:0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 24575,'-5'0'0,"1"1"0,0 0 0,0 0 0,0 0 0,0 1 0,0-1 0,0 1 0,0 0 0,0 0 0,1 0 0,-6 5 0,5-4 0,0 0 0,0-1 0,0 1 0,0-1 0,0 0 0,0 0 0,0 0 0,-1-1 0,1 0 0,0 0 0,-1 0 0,-5 1 0,-2-2 0,-1 2 0,1 0 0,0 0 0,-23 8 0,22-6 0,1-1 0,0 0 0,-1 0 0,-25 0 0,-181 4 0,216-7 9,0 1 0,-1 0 0,1 0 0,0 0 0,0 0 0,0 0 0,-1 1 0,2-1 0,-1 1 0,0 0 0,0 0 0,0 0 0,-4 5 0,-23 14-1500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2:0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0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1080 41 24575,'-20'0'0,"1"0"0,-1 1 0,1 1 0,0 1 0,0 0 0,0 2 0,-25 9 0,26-8 0,0-1 0,-34 5 0,-10 3 0,-105 15 0,46-4 0,46-1 0,54-15 0,-1-2 0,1 0 0,-24 3 0,-24-5 0,45-3 0,0 1 0,-40 8 0,-4-6 0,43-4 0,40-2 0,-15 2 0,1 0 0,-1 0 0,0 1 0,0-1 0,1 0 0,-1 0 0,0 0 0,1 0 0,-1 0 0,0 0 0,1 0 0,-1 0 0,0 0 0,1 0 0,-1 0 0,0 0 0,1 0 0,-1 0 0,0 0 0,0 0 0,1-1 0,-1 1 0,0 0 0,1 0 0,-1 0 0,0 0 0,0-1 0,1 1 0,-1 0 0,0 0 0,0 0 0,1-1 0,-1 1 0,0 0 0,0 0 0,0-1 0,0 1 0,1 0 0,-1-1 0,0 1 0,0 0 0,0-1 0,0 1 0,0 0 0,0-1 0,0 1 0,0-1 0,-13-12 0,-4-6 0,21 11 0,15 3 0,49 1 0,95 5 0,-52 1 0,-100-1 0,-8-1 0,0 0 0,0 0 0,1 0 0,-1 0 0,0 0 0,0-1 0,0 1 0,0-1 0,4-1 0,-6 1 0,-1 0 0,1 0 0,-1 0 0,1 0 0,-1 0 0,1 0 0,-1 0 0,0 0 0,1 0 0,-1 0 0,0 0 0,0 0 0,0 0 0,0 0 0,0 0 0,0 0 0,0 0 0,0 0 0,0 0 0,0 0 0,0 0 0,-1 0 0,1 0 0,0 0 0,-1 1 0,1-1 0,-1 0 0,1 0 0,-1 0 0,0 0 0,1 0 0,-1 1 0,0-1 0,0-1 0,0 1 0,-6-18 0,31 11 0,10 6 0,-29 2 0,1 0 0,0-1 0,-1 1 0,1-1 0,-1 0 0,0-1 0,1 1 0,-1-1 0,9-4 0,-8 4 0,-1 0 0,1 0 0,0 1 0,0 0 0,-1 0 0,1 1 0,0-1 0,0 1 0,0 0 0,0 1 0,7 1 0,-7-1 0,0 0 0,1-1 0,-1 0 0,1 0 0,-1 0 0,1-1 0,-1 0 0,1 0 0,10-4 0,-10 2 0,1 1 0,-1 0 0,0 0 0,0 0 0,14 0 0,26-7 0,-32 4 0,1 1 0,-1 0 0,1 1 0,0 1 0,30 0 0,6-1 0,-48 3 0,0-1 0,0 0 0,0-1 0,0 1 0,0-1 0,0 0 0,0 0 0,-1 0 0,1 0 0,-1 0 0,1-1 0,4-4 0,-8 6 0,-1 1 0,1-1 0,0 1 0,-1-1 0,1 1 0,-1 0 0,1-1 0,0 1 0,-1 0 0,1-1 0,-1 1 0,1 0 0,-1 0 0,1-1 0,-1 1 0,1 0 0,-1 0 0,0 0 0,1 0 0,-1 0 0,1 0 0,-1 0 0,1 0 0,-1 0 0,1 0 0,-1 0 0,0 0 0,1 0 0,-1 0 0,1 0 0,-1 1 0,1-1 0,-1 0 0,1 0 0,-1 1 0,1-1 0,-1 1 0,-25 5 0,13-1 0,6-1 0,0-1 0,0-1 0,0 1 0,-1-1 0,1 0 0,-1-1 0,0 0 0,1 0 0,-9 0 0,-115 12 0,112-10-227,1 0-1,0 2 1,1 0-1,-1 1 1,-25 12-1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1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979 1 24575,'-19'0'0,"0"0"0,0 1 0,0 1 0,0 1 0,0 1 0,-20 7 0,21-7 0,0 0 0,0-1 0,0 0 0,-33-1 0,-4 1 0,43-1 0,-1 0 0,0 1 0,-18 7 0,-20 5 0,-37-9 0,45-5 0,-6 12 0,42-10 0,-1 0 0,1-1 0,0 0 0,0-1 0,-14 2 0,-51 7 0,54-7 0,0 0 0,-26 1 0,-95-4-1365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3233 0 24575,'-5'1'0,"-1"0"0,1 1 0,0-1 0,-1 1 0,1 0 0,0 0 0,0 1 0,1-1 0,-1 1 0,-7 5 0,7-4 0,-1 0 0,0-1 0,0 1 0,0-1 0,-1-1 0,-8 3 0,1-1 0,0 1 0,-1 0 0,2 1 0,-1 1 0,-22 14 0,20-12 0,1 0 0,-2-1 0,-23 8 0,28-12 0,8-2 0,0-1 0,1 0 0,-1 0 0,0 0 0,0 0 0,0-1 0,0 1 0,-1-1 0,-4 0 0,8-1 0,-1 0 0,1 1 0,0-1 0,0 0 0,0 0 0,-1 0 0,1 0 0,0 0 0,0 0 0,0-1 0,0 1 0,1 0 0,-1 0 0,0-1 0,0 1 0,1 0 0,-1-1 0,1 1 0,-1-1 0,1 1 0,0-1 0,-1 1 0,1-1 0,0 1 0,0-1 0,0 1 0,0-1 0,0 1 0,1-3 0,-1 3 0,1 0 0,-1 0 0,0 1 0,0-1 0,0 0 0,0 0 0,0 0 0,0 1 0,0-1 0,0 0 0,-1 0 0,1 0 0,0 1 0,0-1 0,-1 0 0,1 1 0,0-1 0,-1 0 0,1 0 0,-1 1 0,1-1 0,-1 1 0,1-1 0,-1 0 0,1 1 0,-1-1 0,1 1 0,-1-1 0,0 1 0,1 0 0,-1-1 0,0 1 0,0 0 0,1-1 0,-1 1 0,0 0 0,0 0 0,1 0 0,-1-1 0,0 1 0,0 0 0,-1 0 0,-36 15 0,12-4 0,1-3 0,16-4 0,-1-1 0,1 0 0,-1-1 0,-15 2 0,-81 16 0,84-17 0,1 1 0,0 1 0,0 1 0,-32 13 0,12-4 0,14-8 0,-1-1 0,0-2 0,1-1 0,-1-1 0,0-1 0,-39-4 0,-71 3 0,118 3 0,-1 1 0,-32 11 0,10-3 0,-111 31 0,50-13 0,60-16 0,-67 16 0,14-17 0,65-9 0,0-2 0,0-1 0,-41-4 0,-4 0 0,6 2 0,-76 3 0,141-1 0,-1 0 0,1 1 0,0 0 0,0 0 0,-1 1 0,2 0 0,-1 0 0,0 0 0,-8 7 0,7-6 0,1 1 0,-1-1 0,0-1 0,-1 1 0,-14 4 0,-41 18 0,53-20 0,-1-1 0,-1 0 0,1-1 0,-14 4 0,-53 20 0,-125 26 0,179-50 0,0-1 0,0 0 0,0-2 0,-44-4 0,49 1 0,-1 1 0,1 0 0,0 2 0,-1 0 0,1 1 0,0 2 0,0-1 0,-26 10 0,37-12 0,17-11 0,25-13 0,-11 16 0,1 2 0,-1 1 0,1 0 0,0 2 0,0 1 0,27 1 0,48-3 0,-84 1 0,-1-2 0,1 0 0,-1 0 0,27-14 0,-35 16 0,7-4 0,-9 4 0,0 0 0,0 0 0,0 1 0,0-1 0,0 1 0,0 0 0,0 0 0,1 1 0,-1-1 0,0 1 0,5 0 0,33 2 0,115-4 0,-156 3 0,1-1 0,-1 0 0,0 0 0,1 0 0,-1 0 0,1-1 0,-1 1 0,1 0 0,-1-1 0,1 1 0,-1-1 0,0 1 0,1-1 0,-1 0 0,0 1 0,0-1 0,1 0 0,-1 0 0,0 0 0,0 0 0,0 0 0,0 0 0,0 0 0,0 0 0,0-1 0,-1 1 0,1 0 0,0-1 0,-1 1 0,1 0 0,-1-1 0,1 1 0,-1 0 0,0-1 0,1 1 0,-1-1 0,0 1 0,0-1 0,0 1 0,0-1 0,-1-2 0,2 3 0,0 0 0,0 0 0,0 0 0,0 0 0,0 1 0,0-1 0,0 0 0,0 0 0,0 1 0,0-1 0,0 1 0,1-1 0,-1 1 0,0-1 0,0 1 0,1 0 0,-1 0 0,0 0 0,1-1 0,-1 1 0,0 0 0,2 1 0,35-3 0,-35 3 0,48-2 0,1-1 0,63-12 0,-109 12 0,29-3 0,-24 4 0,-15 3 0,2-1 0,1-1 0,0 1 0,-1 0 0,1 0 0,0-1 0,0 1 0,-1 0 0,1 0 0,0 0 0,0 0 0,0 0 0,0 0 0,0 1 0,0-1 0,1 0 0,-1 0 0,0 1 0,1-1 0,-1 0 0,1 1 0,-1-1 0,1 1 0,0-1 0,-1 1 0,1 2 0,0-3 0,0 0 0,0 0 0,0 0 0,0 0 0,-1 0 0,1 0 0,0 0 0,-1 0 0,1 0 0,0 0 0,-1 0 0,1 0 0,-1 0 0,0 0 0,1 0 0,-1 0 0,0 0 0,0-1 0,1 1 0,-1 0 0,0 0 0,0-1 0,0 1 0,0-1 0,0 1 0,0-1 0,0 1 0,0-1 0,0 1 0,0-1 0,0 0 0,0 0 0,0 1 0,0-1 0,0 0 0,0 0 0,0 0 0,-1 0 0,1 0 0,-1-1 0,-8 1 0,1 0 0,-1 1 0,1 0 0,-1 0 0,1 1 0,-1 0 0,1 1 0,0 0 0,-10 5 0,8-4 0,0 0 0,1-1 0,-1 0 0,-1-1 0,1 0 0,0-1 0,0 0 0,-1 0 0,1-2 0,0 1 0,-14-4 0,25 4 0,0 0 0,0-1 0,0 1 0,0 0 0,0 0 0,0-1 0,0 1 0,0 0 0,0-1 0,0 1 0,0 0 0,0-1 0,0 1 0,0 0 0,0 0 0,0-1 0,1 1 0,-1 0 0,0-1 0,0 1 0,0 0 0,1 0 0,-1-1 0,0 1 0,0 0 0,1 0 0,-1 0 0,0 0 0,0-1 0,1 1 0,-1 0 0,0 0 0,1 0 0,-1 0 0,0 0 0,1 0 0,-1 0 0,0 0 0,0 0 0,1 0 0,-1 0 0,0 0 0,1 0 0,15-12 0,-16 12 0,1 0 0,-1-1 0,0 1 0,0 0 0,0 0 0,1-1 0,-1 1 0,0 0 0,0-1 0,0 1 0,0 0 0,0 0 0,0-1 0,0 1 0,0 0 0,1-1 0,-1 1 0,0 0 0,0-1 0,0 1 0,0 0 0,-1 0 0,1-1 0,0 1 0,0 0 0,0-1 0,0 1 0,0 0 0,0 0 0,0-1 0,0 1 0,-1 0 0,1-1 0,0 1 0,0 0 0,0 0 0,-1 0 0,1-1 0,0 1 0,0 0 0,-1 0 0,1 0 0,0-1 0,0 1 0,-1 0 0,1 0 0,0 0 0,-1 0 0,1 0 0,-57-29 0,57 30 0,-1-1 0,0 1 0,1 0 0,-1 0 0,1-1 0,-1 1 0,1 0 0,-1 0 0,1 0 0,-1 0 0,1 0 0,0-1 0,0 1 0,-1 0 0,1 0 0,0 0 0,0 0 0,0 0 0,0 0 0,0 0 0,0 0 0,1 1 0,-1 33 0,1-28 0,-2-5 0,0-1 0,0 1 0,0 0 0,0-1 0,0 1 0,0-1 0,-1 0 0,1 1 0,0-1 0,-1 0 0,1 0 0,-1 0 0,1 0 0,-1 0 0,0 0 0,1 0 0,-1 0 0,0-1 0,0 1 0,0-1 0,1 1 0,-1-1 0,0 0 0,0 1 0,-2-1 0,-55 7 0,13-2 0,0 3 0,1 2 0,-66 22 0,89-26 0,0-2 0,-1-1 0,1-1 0,-1 0 0,-30-3 0,-43 3 0,94-2 0,-4 0 0,-1 0 0,1 0 0,-1 1 0,1 0 0,-1 1 0,1-1 0,-1 1 0,1 0 0,0 1 0,0-1 0,0 1 0,0 1 0,1-1 0,-6 5 0,11-8 0,-1 0 0,1 0 0,0 1 0,-1-1 0,1 0 0,0 0 0,-1 0 0,1 1 0,0-1 0,0 0 0,-1 0 0,1 1 0,0-1 0,0 0 0,0 1 0,-1-1 0,1 0 0,0 1 0,0-1 0,0 0 0,0 1 0,0-1 0,-1 0 0,1 1 0,0-1 0,0 1 0,0-1 0,0 0 0,0 1 0,0-1 0,0 0 0,0 1 0,1-1 0,-1 1 0,0-1 0,0 0 0,0 1 0,0-1 0,0 0 0,1 1 0,18 5 0,34-4 0,-47-3 0,-2 1 0,0 0 0,-1 0 0,1 0 0,0-1 0,-1 0 0,1 0 0,0 0 0,-1 0 0,1 0 0,-1-1 0,0 1 0,1-1 0,4-4 0,12-6 0,-10 8 0,0 0 0,1 0 0,-1 1 0,15-2 0,24-8 0,-46 12 0,0 0 0,0 0 0,1 0 0,-1 0 0,0 1 0,1-1 0,-1 1 0,0 0 0,1 0 0,-1 0 0,1 1 0,-1-1 0,0 1 0,5 1 0,13 2 0,-6-3 0,-1-1 0,0-1 0,1 0 0,-1-1 0,0 0 0,25-8 0,36-5 0,-40 15 0,-28 0 0,0 1 0,0-1 0,0-1 0,0 1 0,0-1 0,13-3 0,-19 2 0,1 1 0,-1-1 0,1 0 0,-1 1 0,0-1 0,0 0 0,0 0 0,0 0 0,0 0 0,0 0 0,0 0 0,0 0 0,0-4 0,11-21 0,-6 23 0,0 0 0,0 0 0,1 0 0,-1 1 0,0 0 0,1 1 0,0-1 0,0 1 0,0 1 0,11-2 0,-8 1 0,1-1 0,-1 0 0,19-8 0,-5 2 0,1 0 0,0 1 0,1 2 0,0 1 0,-1 0 0,50-1 0,-55 3 0,-1-1 0,0-1 0,0 0 0,28-14 0,5-1 0,-27 13 0,1 2 0,-1 0 0,1 2 0,0 1 0,47 2 0,-53 0 0,-9 0-227,1 0-1,0-1 1,0 0-1,-1-1 1,20-5-1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24575,'1'-1'0,"-1"0"0,1 0 0,0 0 0,0 1 0,0-1 0,0 0 0,-1 0 0,1 1 0,0-1 0,1 0 0,-1 1 0,0-1 0,0 1 0,0-1 0,0 1 0,0 0 0,0-1 0,1 1 0,-1 0 0,0 0 0,0 0 0,0 0 0,2 0 0,30-1 0,60-6 0,-84 5 0,0 0 0,0 0 0,0-1 0,-1 0 0,17-9 0,27-9 0,-27 16 0,0 1 0,1 1 0,49 1 0,-47 1 0,1-1 0,-1-1 0,35-8 0,38-20 0,-77 22 0,1 0 0,0 2 0,43-6 0,-32 10 0,-15 2 0,0-1 0,0-1 0,20-6 0,-23 4 0,7-2 0,-1 0 0,1 2 0,0 0 0,48-1 0,-60 6 0,-8-1 0,-1 1 0,0 0 0,1 0 0,-1 1 0,0-1 0,1 1 0,-1 0 0,0 0 0,6 2 0,-9-2 0,1 1 0,-1-1 0,1 1 0,-1-1 0,0 1 0,1 0 0,-1-1 0,0 1 0,0 0 0,0 0 0,0 0 0,-1 0 0,1 0 0,0 0 0,-1 0 0,0 0 0,1 0 0,-1 0 0,0 0 0,0 0 0,0 1 0,0-1 0,-1 2 0,1-3 0,0 0 0,-1 1 0,1-1 0,0 0 0,-1 1 0,1-1 0,-1 0 0,0 0 0,1 1 0,-1-1 0,0 0 0,0 0 0,0 0 0,0 0 0,0 0 0,0 0 0,0 0 0,0-1 0,0 1 0,0 0 0,0-1 0,0 1 0,-1 0 0,1-1 0,0 1 0,-1-1 0,1 0 0,0 1 0,0-1 0,-1 0 0,1 0 0,-3 0 0,-59 0 0,33-1 0,-31 14 0,50-9 0,-1-1 0,0-1 0,0 0 0,-19 1 0,17-4 0,1 2 0,0 0 0,-1 0 0,1 1 0,0 1 0,0 0 0,-24 9 0,17-3 0,-1-1 0,0-2 0,0 0 0,-1-1 0,1-1 0,-38 2 0,149-20 0,-66 14 0,0 0 0,1-2 0,25-6 0,7-13-1365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2:0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24575,'-20'1'0,"-1"2"0,0 0 0,-39 12 0,-17 3 0,71-18 0,-1 2 0,0-1 0,0 1 0,0 0 0,1 0 0,-1 1 0,1 0 0,-8 4 0,56-3 0,-21-3 0,-13-1 0,0 1 0,-1-1 0,1-1 0,0 1 0,0-1 0,-1-1 0,1 1 0,0-1 0,-1 0 0,13-6 0,-15 5 0,0 2 0,0-1 0,0 0 0,1 1 0,-1 0 0,8-1 0,27-6 0,-34 6 22,0 0 1,1 1-1,-1-1 0,0 2 0,13-1 0,18-4-1520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2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8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9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36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8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2656" y="4343400"/>
            <a:ext cx="6192688" cy="426104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Bezbednost i zdravlje na radu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obezbeđivanje takvih uslova na radu kojima se u najvećoj mogućoj meri smanjuju povrede na radu, profesionalne bolesti i bolesti u vezi sa radom u cilju ostvarivanja fizičkog, psihičkog i socijalnog blagostanja zaposlenih.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Prevencija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osnovni princip bezbednosti i zdravlja na radu čiji su ciljevi: razvoj i jačanje mehanizama za sprečavanje nastanka povreda na radu, profesionalnih bolesti i bolesti u vezi sa radom i stvaranje uslova za stalno unapređivanje oblasti bezbednosti i zdravlja na radu, a koja obuhvata kulturu, politiku, aktivnosti i mere.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Preventivne mere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 svi postupci ili aktivnosti preduzeti ili planirani u svim fazama rada kod poslodavca u cilju sprečavanja ili smanjenja rizika na radnom mestu; Preventivne mere u ostvarivanju bezbednosti i zdravlja na radu podrazumevaju primenu savremenih tehničkih,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ergonomskih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zdravstvenih, obrazovnih, socijalnih, organizacionih i drugih mera i sredstava za otklanjanje rizika od povređivanja i oštećenja zdravlja zaposlenih, i/ili njihovog svođenja na najmanju moguću meru.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Radno mesto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 poslovi koje zaposleni obavlja u radnoj sredini u kojoj boravi ili ima pristup u toku rada i koji su pod neposrednom ili posrednom kontrolom poslodavca;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Radna sredina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prostor u kojem zaposleni obavlja poslove (koja uključuje radna mesta, radne uslove, radne postupke i sredstva za rad) ili se nalazi u toku rada, koja je pod neposrednom ili posrednom kontrolom poslodavca;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Sredstvo za rad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oprema za rad (mašina, uređaj, postrojenje, instalacija, alat i sl.) koja se koristi u radnom procesu;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okolnost ili stanje koje može ugroziti zdravlje ili izazvati povredu zaposlenog;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osobina ili svojstvo koje može ugroziti zdravlje zaposlenog;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Rizik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verovatnoća nastanka povrede, bolesti ili oštećenja zdravlja zaposlenog usled izloženosti opasnostima ili štetnostima.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Procena rizika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sistematsko evidentiranje i procenjivanje svih opasnosti i štetnosti u radnom procesu na radnom mestu u radnoj sredini koji mogu uzrokovati nastanak povreda na radu, bolesti ili oštećenja zdravlja i utvrđivanje mogućnosti, odnosno načina sprečavanja, otklanjanja ili smanjenja rizika na najmanju moguću meru.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 o proceni rizika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akt/dokument koji sadrži opis radnog procesa sa procenom rizika od povreda i/ili oštećenja zdravlja pri obavljanju svih poslova u radnoj sredini i mere za otklanjanje ili smanjivanje rizika u cilju poboljšanja bezbednosti i zdravlja na radu.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Radno mesto sa povećanim rizikom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radno mesto na visini, radno mesto u dubini, radno mesto na upravljanju vozilima i unutrašnjem transportu (viljuškari, dizalice, transporteri, građevinske i poljoprivredne mašine i sl.) i drugo radno mesto utvrđeno aktom o proceni rizika poslodavca na kome, i pored potpuno primenjenih mera u skladu sa ovim zakonom, postoje okolnosti koje mogu da ugroze bezbednost i zdravlje zaposlenog.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4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2610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Način i postupak procene rizika od nastanka povreda na radu ili oštećenja zdravlja, odnosno oboljenja zaposlenog na radnom mestu i u radnoj okolini, kao i način i mere za njihovo otklanjanje, utvrđuju se </a:t>
            </a:r>
            <a:r>
              <a:rPr lang="sr-Latn-RS" sz="1000" i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Pravilnikom o načinu i postupku procene rizika na radnom mestu i u radnoj okolini</a:t>
            </a: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Poslodavac ovu materiju uređuje </a:t>
            </a:r>
            <a:r>
              <a:rPr lang="sr-Latn-RS" sz="10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aktom o proceni rizika</a:t>
            </a: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Osnov i svrha procene rizika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Procena rizika i mere koje poslodavac utvrdi obezbeđuju se primenom propisa o bezbednosti i zdravlju na radu i drugih propisa, a primenjuju se radi otklanjanja opasnosti i štetnosti na radnom mestu i u radnoj okolini, odnosno radi otklanjanja ili smanjenja rizika, u obimu kojim se sprečava povreda na radu, oštećenje zdravlja ili oboljenje zaposlenog.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1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2610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10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Obuhvat procene rizika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Procena rizika se zasniva na sistematskom evidentiranju i procenjivanju svih faktora u procesu rada - mogućih vrsta opasnosti i štetnosti na radnom mestu i u radnoj okolini koje mogu da prouzrokuju povredu na radu, oštećenje zdravlja ili oboljenje zaposlenog.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Procenom rizika se sagledavaju organizacija rada, radni procesi, sredstva za rad, sirovine i materijali koji se koriste u tehnološkim i radnim procesima, sredstva i oprema za ličnu zaštitu na radu, kao i drugi elementi koji mogu da izazovu rizik od povreda na radu, oštećenja zdravlja ili oboljenja zaposlenog.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Procena rizika obuhvata: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opšte podatke o poslodavcu;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opis tehnološkog i radnog procesa, opis sredstava za rad, i njihovo grupisanje i opis sredstava i opreme za ličnu zaštitu na radu;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snimanje organizacije rada;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prepoznavanje i utvrđivanje opasnosti i štetnosti na radnom mestu i u radnoj okolini;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procenjivanje rizika u odnosu na opasnosti i štetnosti;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utvrđivanje načina i mera za otklanjanje, smanjenje ili sprečavanje rizika;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zaključak;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izmene i dopune akta o proceni rizika.</a:t>
            </a:r>
            <a:endParaRPr lang="sr-Latn-RS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7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80" y="4343400"/>
            <a:ext cx="5760640" cy="42610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 i štetnosti </a:t>
            </a:r>
            <a:r>
              <a:rPr lang="sr-Latn-RS" sz="9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grupišu u zavisnosti od njihove vrste i prirode.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 se grupišu 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mehaničke opasnosti, koje se pojavljuju korišćenjem opreme za rad,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nedovoljna bezbednost zbog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rotirajućih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ili pokretnih delova,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slobodno kretanje delova ili materijala koji mogu naneti povredu zaposlenom,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unutrašnji transport i kretanje radnih mašina ili vozila, kao i pomeranja određene opreme za rad,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korišćenje opasnih sredstava za rad, koja mogu proizvesti eksplozije ili požar,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nemogućnost ili ograničenost pravovremenog uklanjanja sa mesta rada, izloženost zatvaranju, mehaničkom udaru, poklapanju, 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drugi faktori koji mogu da se pojave kao mehanički izvori opasnosti;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 koje se pojavljuju u vezi sa karakteristikama radnog mesta,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opasne površine (podovi i sve vrste gazišta, površine sa kojima zaposleni dolazi u dodir, a koje imaju oštre ivice - rubove, šiljke, grube površine, izbočene delove,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 na visini ili u dubini, u smislu propisa o bezbednosti i zdravlju na radu,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 u skučenom, ograničenom ili opasnom prostoru (između dva ili više fiksiranih delova, između pokretnih delova ili vozila, rad u zatvorenom prostoru koji je nedovoljno osvetljen ili provetravan,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mogućnost klizanja ili spoticanja (mokre ili klizave površine),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fizička nestabilnost radnog mesta,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moguće posledice ili smetnje usled obavezne upotrebe sredstava ili opreme za ličnu zaštitu na radu,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uticaji usled obavljanja procesa rada korišćenjem neodgovarajućih ili neprilagođenih metoda rada,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druge opasnosti koje se mogu pojaviti u vezi sa karakteristikama radnog mesta i načinom rada (korišćenje sredstava i opreme za ličnu zaštitu na radu koja opterećuju zaposlenog, i sl.);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 koje se pojavljuju korišćenjem električne energije,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 od direktnog dodira sa delovima električne instalacije i opreme pod naponom,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 od indirektnog dodira,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 od toplotnog dejstva koje razvijaju električna oprema i instalacije (pregrevanje, požar, eksplozija, električni luk ili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varničenje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 dr.),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 usled udara groma i posledica atmosferskog pražnjenja,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 od štetnog uticaja elektrostatičkog naelektrisanja,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druge opasnosti koje se mogu pojaviti u vezi sa korišćenjem električne energije.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4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4664" y="4343400"/>
            <a:ext cx="6048672" cy="44770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se grupišu 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koje nastaju ili se pojavljuju u procesu rada,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hemijske štetnosti, prašina i dimovi (udisanje, gušenje, unošenje u organizam, prodor u telo kroz kožu, opekotine, trovanje,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fizičke štetnosti (buka i vibracije), </a:t>
            </a: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biološke štetnosti (infekcije, izlaganje mikroorganizmima 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alergentima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štetni uticaji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mikroklime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(visoka ili niska temperatura, vlažnost i brzina strujanja vazduha),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neodgovarajuća - nedovoljna osvetljenost,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štetni uticaji zračenja (toplotnog,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jonizujućeg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nejonizujućeg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laserskog, ultrazvučnog),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štetni klimatski uticaji (rad na otvorenom),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koje nastaju korišćenjem opasnih materija u proizvodnji, transportu, pakovanju, skladištenju ili uništavanju,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druge štetnosti koje se pojavljuju u radnom procesu, a koje mogu da budu uzrok povrede na radu zaposlenog, profesionalnog oboljenja ili oboljenja u vezi sa radom;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koje proističu iz psihičkih i </a:t>
            </a:r>
            <a:r>
              <a:rPr lang="sr-Latn-RS" sz="900" b="1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psihofizioloških</a:t>
            </a: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napora koji se uzročno vezuju za radno mesto i poslove koje zaposleni obavlja,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napori ili telesna naprezanja (ručno prenošenje tereta, guranje ili vučenje tereta, razne dugotrajne povećane telesne aktivnosti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nefiziološki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položaj tela (dugotrajno stajanje, sedenje, čučanje, klečanje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napori pri obavljanju određenih poslova koji prouzrokuju psihološka opterećenja (stres, monotonija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odgovornost u primanju i prenošenju informacija, korišćenje odgovarajućeg znanja i sposobnosti, odgovornost u pravilima ponašanja, odgovornost za brze izmene radnih procedura, intenzitet u radu, prostorna uslovljenost radnog mesta, konfliktne situacije, rad sa strankama i novcem, nedovoljna motivacija za rad, odgovornost u rukovođenju, 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vezane za organizaciju rada, 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 što su: rad duži od punog radnog vremena (prekovremeni rad), rad u smenama, skraćeno radno vreme, rad noću, pripravnost za slučaj intervencija, 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Ostale štetnosti koje se pojavljuju na radnim mestima,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koje prouzrokuju druga lica (nasilje prema licima koja rade na šalterima, lica na obezbeđenju,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 sa životinjama,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 u atmosferi sa visokim ili niskim pritiskom,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 u blizini vode ili ispod površine vode.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4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2610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Procena rizika se zasniva na analizi verovatnoće nastanka i težine moguće povrede na radu, oštećenja zdravlja ili oboljenja zaposlenog u vezi sa radom prouzrokovanih na radnom mestu i u radnoj okolini.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osnovu prikupljenih podataka i prepoznatih, odnosno utvrđenih opasnosti i štetnosti i utvrđene liste opasnosti i štetnosti u radnoj okolini na svakom radnom mestu, izborom i primenom odgovarajućih metoda vrši se procenjivanje rizika - verovatnoće nastanka i težine povreda na radu, oštećenja zdravlja ili oboljenja zaposlenog.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Procenjivanje rizika vrši se za svaku prepoznatu, odnosno utvrđenu opasnost ili štetnost upoređivanjem sa dozvoljenim vrednostima propisanim odgovarajućim propisima u oblasti bezbednosti i zdravlja na radu, tehničkim propisima, standardima i preporukama.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Verovatnoća nastanka povrede na radu, oštećenja zdravlja ili oboljenja zaposlenog u vezi sa radom, prouzrokovanih opasnostima i štetnostima na radnom mestu i u radnoj okolini, procenjuje se na osnovu prethodne analize koja uzima u obzir učestalost i trajanje izloženosti zaposlenih opasnostima i štetnostima, verovatnoću nastanka opasnog događaja i tehničke ili druge mogućnosti za njihovo izbegavanje, odnosno ograničenje.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Ako se utvrdi da na radnom mestu i pored potpuno primenjenih mera u oblasti bezbednosti i zdravlja na radu i drugih mera, postoje opasnosti i štetnosti, koje prema nalazu procenjivača rizika mogu da izazovu povredu ili ugroze zdravlje zaposlenog, smatra se da je takvo mesto sa povećanim rizikom, što se utvrđuje aktom o proceni rizika.</a:t>
            </a:r>
            <a:endParaRPr lang="sr-Latn-R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sr-Latn-R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7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2610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sr-Latn-R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0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Cilj predmeta predstavlja sticanje teorijskih i praktičnih znanja i osposobljavanje studenata: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 prepoznaju i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razumeju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principe i pojave buke i vibracija, što daje osnovu za adekvatnu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primenu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odgovarajućeg teorijskog okvira, softverskih alata i eksperimentalnih tehnika;</a:t>
            </a:r>
          </a:p>
          <a:p>
            <a:pPr marL="144000" marR="0" lvl="0" indent="-144000" algn="just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 prepoznaju i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razumeju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reakciju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čoveka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buku i vibracije u radnoj sredini i njihov uticaj na ljudsko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telo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kao i da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primene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ta znanja 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rešavanju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praktičnih problema u oblasti inženjerstva zaštite na radu.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2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Ishod predmeta čini osposobljenost studenata i sticanje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veština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 i istraživanje praktičnih problema u vezi sa bukom i vibracijama;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 pojava i izvora buke i vibracija i njihova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ocena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osnovu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merenja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izbor i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primenu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rešavanje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problema buke i vibracija u radnoj sredini;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razumevanje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reakcije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čoveka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vibracije koje se prenose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preko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celog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tela i sistema šaka-ruka, kao i reakcije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čoveka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buku u radnoj sredini;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prepoznavanje, izbor i praktičnu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primenu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odgovarajućih standarda, preporuka i propisa koji se odnose na radnu sredinu, kao i praktičnih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za zaštitu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čoveka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u radnoj sredini.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9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customXml" Target="../ink/ink5.xml"/><Relationship Id="rId18" Type="http://schemas.openxmlformats.org/officeDocument/2006/relationships/customXml" Target="../ink/ink8.xml"/><Relationship Id="rId3" Type="http://schemas.openxmlformats.org/officeDocument/2006/relationships/image" Target="../media/image5.jpeg"/><Relationship Id="rId21" Type="http://schemas.openxmlformats.org/officeDocument/2006/relationships/customXml" Target="../ink/ink10.xml"/><Relationship Id="rId7" Type="http://schemas.openxmlformats.org/officeDocument/2006/relationships/customXml" Target="../ink/ink2.xml"/><Relationship Id="rId12" Type="http://schemas.openxmlformats.org/officeDocument/2006/relationships/image" Target="../media/image210.png"/><Relationship Id="rId17" Type="http://schemas.openxmlformats.org/officeDocument/2006/relationships/customXml" Target="../ink/ink7.xml"/><Relationship Id="rId25" Type="http://schemas.openxmlformats.org/officeDocument/2006/relationships/customXml" Target="../ink/ink13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3.png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customXml" Target="../ink/ink4.xml"/><Relationship Id="rId24" Type="http://schemas.openxmlformats.org/officeDocument/2006/relationships/image" Target="../media/image2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2.xml"/><Relationship Id="rId10" Type="http://schemas.openxmlformats.org/officeDocument/2006/relationships/image" Target="../media/image200.png"/><Relationship Id="rId19" Type="http://schemas.openxmlformats.org/officeDocument/2006/relationships/image" Target="../media/image24.png"/><Relationship Id="rId4" Type="http://schemas.openxmlformats.org/officeDocument/2006/relationships/image" Target="../media/image22.jpeg"/><Relationship Id="rId9" Type="http://schemas.openxmlformats.org/officeDocument/2006/relationships/customXml" Target="../ink/ink3.xml"/><Relationship Id="rId14" Type="http://schemas.openxmlformats.org/officeDocument/2006/relationships/image" Target="../media/image220.png"/><Relationship Id="rId22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5649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BUKA I VIBRACIJE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50100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879812" y="4077072"/>
            <a:ext cx="33843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</a:rPr>
              <a:t>UVOD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39552" y="1700808"/>
            <a:ext cx="2448272" cy="936104"/>
          </a:xfrm>
          <a:prstGeom prst="roundRect">
            <a:avLst>
              <a:gd name="adj" fmla="val 2021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PREDISPITNE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OBAVEZE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27280" y="3000128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 kolokvijum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27280" y="3360168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2. kolokvijum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29261" y="3000128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929261" y="3360168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004048" y="2996952"/>
            <a:ext cx="22322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Pisani deo ispita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308304" y="2996952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771800" y="4401108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 =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60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004048" y="3645024"/>
            <a:ext cx="22322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Usmeni deo ispita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308304" y="3645024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164288" y="4401108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 =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40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6516216" y="5445224"/>
            <a:ext cx="2232248" cy="648072"/>
          </a:xfrm>
          <a:prstGeom prst="roundRect">
            <a:avLst>
              <a:gd name="adj" fmla="val 2969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 + 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 =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100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 bwMode="auto">
          <a:xfrm>
            <a:off x="2843808" y="4257092"/>
            <a:ext cx="1440160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7164288" y="4257092"/>
            <a:ext cx="1440160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4860032" y="1700808"/>
            <a:ext cx="2448272" cy="936104"/>
          </a:xfrm>
          <a:prstGeom prst="roundRect">
            <a:avLst>
              <a:gd name="adj" fmla="val 2021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ISPIT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 flipH="1">
            <a:off x="323528" y="3936232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cxnSpLocks/>
          </p:cNvCxnSpPr>
          <p:nvPr/>
        </p:nvCxnSpPr>
        <p:spPr bwMode="auto">
          <a:xfrm flipV="1">
            <a:off x="323528" y="2204864"/>
            <a:ext cx="0" cy="1731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323528" y="2204864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323528" y="3216152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323528" y="3576192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4644008" y="2132856"/>
            <a:ext cx="0" cy="17281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644008" y="2132856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4644008" y="3140968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644008" y="3861048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2996141" y="1688343"/>
            <a:ext cx="1224136" cy="936104"/>
          </a:xfrm>
          <a:prstGeom prst="roundRect">
            <a:avLst>
              <a:gd name="adj" fmla="val 2021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broj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poena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308304" y="1700808"/>
            <a:ext cx="1224136" cy="936104"/>
          </a:xfrm>
          <a:prstGeom prst="roundRect">
            <a:avLst>
              <a:gd name="adj" fmla="val 2021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broj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poena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7164288" y="3501008"/>
            <a:ext cx="1440160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2" name="Picture 51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pic>
        <p:nvPicPr>
          <p:cNvPr id="54" name="Picture 53" descr="Cilj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9122" y="4360810"/>
            <a:ext cx="2143125" cy="2143125"/>
          </a:xfrm>
          <a:prstGeom prst="rect">
            <a:avLst/>
          </a:prstGeom>
        </p:spPr>
      </p:pic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493547" y="1044414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NAČIN POLAGANJA ISPITA</a:t>
            </a:r>
            <a:endParaRPr kumimoji="0" lang="sr-Latn-CS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6" name="Picture 51" descr="BD1486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152" y="1157233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0F60E3F3-8824-1B85-8112-B97D840AA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5AD54-8240-837D-BDA5-E1FCCF5E1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80" y="3720207"/>
            <a:ext cx="2232248" cy="6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Laboratorijske vežbe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FCF1C-94AB-1253-C75D-A494A48B0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9261" y="3755822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79712" y="3212976"/>
          <a:ext cx="5040560" cy="2712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dirty="0"/>
                        <a:t>BROJ</a:t>
                      </a:r>
                      <a:r>
                        <a:rPr lang="sr-Latn-CS" sz="1800" baseline="0" dirty="0"/>
                        <a:t> POENA</a:t>
                      </a:r>
                      <a:endParaRPr lang="sr-Latn-CS" sz="1800" dirty="0"/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dirty="0"/>
                        <a:t>OCENA</a:t>
                      </a: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51 - 60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9138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6 (ŠEST)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61 - 70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9138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7 (SEDAM)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71 - 80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9138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8 (OSAM)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81 - 90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9138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9 (DEVET)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  91 - 100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85788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10 (DESET)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51520" y="1412776"/>
            <a:ext cx="86409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OCENA – na osnovu zbira poena sa:</a:t>
            </a:r>
          </a:p>
          <a:p>
            <a:pPr marL="0" marR="0" lvl="0" indent="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ispunjenih predispitnih obaveza,</a:t>
            </a:r>
          </a:p>
          <a:p>
            <a:pPr marL="0" marR="0" lvl="0" indent="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ispunjenih predispitnih obaveza i položenog pisanog dela ispita, ili</a:t>
            </a:r>
          </a:p>
          <a:p>
            <a:pPr marL="0" marR="0" lvl="0" indent="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ispunjenih predispitnih obaveza, položenog pisanog i usmenog dela ispita: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93547" y="1044414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NAČIN POLAGANJA ISPITA</a:t>
            </a:r>
            <a:endParaRPr kumimoji="0" lang="sr-Latn-CS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" name="Picture 51" descr="BD1486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152" y="1157233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1560" y="1196752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PRAVILA RADA</a:t>
            </a:r>
            <a:endParaRPr kumimoji="0" lang="sr-Latn-CS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51" descr="BD1486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65" y="1309571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B64A1-670F-4535-9D88-9E20CD3A8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42" y="1861184"/>
            <a:ext cx="1581610" cy="16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F56DB-6D18-4277-A932-F98102734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21" y="1809040"/>
            <a:ext cx="2029500" cy="19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143C32-548C-45F2-B50F-E20FE03217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05064"/>
            <a:ext cx="2327070" cy="216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4BEDE9-640B-00D0-A5D8-6B7764065424}"/>
              </a:ext>
            </a:extLst>
          </p:cNvPr>
          <p:cNvGrpSpPr/>
          <p:nvPr/>
        </p:nvGrpSpPr>
        <p:grpSpPr>
          <a:xfrm>
            <a:off x="681637" y="4070226"/>
            <a:ext cx="2160000" cy="2167086"/>
            <a:chOff x="681637" y="3590379"/>
            <a:chExt cx="2160000" cy="216708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04EF42F-930E-47CC-9E36-5BF548001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37" y="4905328"/>
              <a:ext cx="2160000" cy="852137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800" kern="0" dirty="0">
                  <a:solidFill>
                    <a:srgbClr val="000066"/>
                  </a:solidFill>
                  <a:latin typeface="Arial Black" panose="020B0A04020102020204" pitchFamily="34" charset="0"/>
                  <a:cs typeface="Arial" pitchFamily="34" charset="0"/>
                </a:rPr>
                <a:t>Poštovanje</a:t>
              </a:r>
            </a:p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800" kern="0" dirty="0">
                  <a:solidFill>
                    <a:srgbClr val="000066"/>
                  </a:solidFill>
                  <a:latin typeface="Arial Black" panose="020B0A04020102020204" pitchFamily="34" charset="0"/>
                  <a:cs typeface="Arial" pitchFamily="34" charset="0"/>
                </a:rPr>
                <a:t>dogovora i </a:t>
              </a:r>
            </a:p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800" kern="0" dirty="0">
                  <a:solidFill>
                    <a:srgbClr val="000066"/>
                  </a:solidFill>
                  <a:latin typeface="Arial Black" panose="020B0A04020102020204" pitchFamily="34" charset="0"/>
                  <a:cs typeface="Arial" pitchFamily="34" charset="0"/>
                </a:rPr>
                <a:t>rokova !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C37DA1C-7A13-432F-9D06-2098A58D3EDF}"/>
                </a:ext>
              </a:extLst>
            </p:cNvPr>
            <p:cNvGrpSpPr/>
            <p:nvPr/>
          </p:nvGrpSpPr>
          <p:grpSpPr>
            <a:xfrm>
              <a:off x="681637" y="3590379"/>
              <a:ext cx="2160000" cy="1188000"/>
              <a:chOff x="6239550" y="3050155"/>
              <a:chExt cx="2160000" cy="118800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3F67CA0-DAF7-4D97-82AB-53D8C1DFA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550" y="3050155"/>
                <a:ext cx="2160000" cy="1188000"/>
              </a:xfrm>
              <a:prstGeom prst="rect">
                <a:avLst/>
              </a:prstGeom>
            </p:spPr>
          </p:pic>
          <p:sp>
            <p:nvSpPr>
              <p:cNvPr id="30" name="Callout: Double Bent Line with No Border 29">
                <a:extLst>
                  <a:ext uri="{FF2B5EF4-FFF2-40B4-BE49-F238E27FC236}">
                    <a16:creationId xmlns:a16="http://schemas.microsoft.com/office/drawing/2014/main" id="{6A9B139F-67D0-463E-9D8F-872CC046AEE9}"/>
                  </a:ext>
                </a:extLst>
              </p:cNvPr>
              <p:cNvSpPr/>
              <p:nvPr/>
            </p:nvSpPr>
            <p:spPr bwMode="auto">
              <a:xfrm>
                <a:off x="6348070" y="3140968"/>
                <a:ext cx="1680950" cy="1052915"/>
              </a:xfrm>
              <a:prstGeom prst="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3109"/>
                  <a:gd name="adj6" fmla="val -16667"/>
                  <a:gd name="adj7" fmla="val 132882"/>
                  <a:gd name="adj8" fmla="val 1071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r-Latn-R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72A4C9-5D8D-00F5-458A-F70CD9D1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3" name="Picture 2" descr="info13.jpg">
            <a:extLst>
              <a:ext uri="{FF2B5EF4-FFF2-40B4-BE49-F238E27FC236}">
                <a16:creationId xmlns:a16="http://schemas.microsoft.com/office/drawing/2014/main" id="{F94F28DB-BEE9-7CA0-298C-F6550DA01BF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8D6D7C92-EE2D-842E-362C-4345A49D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658E5F-04F6-FCD6-1FD2-97FBD01321B1}"/>
              </a:ext>
            </a:extLst>
          </p:cNvPr>
          <p:cNvGrpSpPr/>
          <p:nvPr/>
        </p:nvGrpSpPr>
        <p:grpSpPr>
          <a:xfrm>
            <a:off x="5652120" y="1844824"/>
            <a:ext cx="3240360" cy="3207801"/>
            <a:chOff x="5724128" y="1718120"/>
            <a:chExt cx="3240360" cy="3207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90AEFA-2573-D954-D0EE-90670572F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24128" y="2216252"/>
              <a:ext cx="3168000" cy="8287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82E426-331E-984E-7708-0C0DA801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4128" y="3501008"/>
              <a:ext cx="3168000" cy="963491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73FFA56-748E-2B86-9F22-B47A451E0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136" y="3037180"/>
              <a:ext cx="870435" cy="463828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Majica na</a:t>
              </a:r>
              <a:b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</a:b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bretele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C96DC41-B624-1A33-EBDA-2F92EA368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910" y="3039817"/>
              <a:ext cx="870435" cy="285614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Trenerka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ABFE050-B5F0-076E-3E90-A65157E2B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8384" y="3037180"/>
              <a:ext cx="870435" cy="444332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 err="1">
                  <a:solidFill>
                    <a:srgbClr val="000066"/>
                  </a:solidFill>
                  <a:cs typeface="Arial" pitchFamily="34" charset="0"/>
                </a:rPr>
                <a:t>Šorts</a:t>
              </a: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 / Bermude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745A519-B18B-D13A-FAE0-66E7FC5BD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941" y="1718120"/>
              <a:ext cx="2377419" cy="330951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800" b="1" kern="0" dirty="0">
                  <a:solidFill>
                    <a:srgbClr val="000066"/>
                  </a:solidFill>
                  <a:latin typeface="Arial Black" panose="020B0A04020102020204" pitchFamily="34" charset="0"/>
                  <a:cs typeface="Arial" pitchFamily="34" charset="0"/>
                </a:rPr>
                <a:t>Pravila oblačenja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A1E64AB-9156-AFFF-EC0B-A964E143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136" y="4437112"/>
              <a:ext cx="870435" cy="463828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Mini suknja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D234737-A4BD-83D4-B4AC-A5F12B16F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910" y="4439748"/>
              <a:ext cx="870435" cy="486173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Kratke majice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FC69AF8-D4CA-385D-F991-834E77AEF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834" y="4437112"/>
              <a:ext cx="977654" cy="444332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rIns="0"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Kapuljača / Kapa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28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91580" y="1124744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61E8DE-3DAD-F356-F913-2FE5E06B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07765"/>
            <a:ext cx="8640960" cy="47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BEZBEDNOST I ZDRAVLJE NA RADU</a:t>
            </a: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Prevencija</a:t>
            </a:r>
            <a:r>
              <a:rPr lang="pl-PL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  <a:endParaRPr lang="sr-Latn-C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Preventivne mere;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Značajni pojmovi:</a:t>
            </a: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Radno mesto / Radna sredina;</a:t>
            </a: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Sredstvo za rad;</a:t>
            </a: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Opasnost / Štetnost;</a:t>
            </a: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Rizik:</a:t>
            </a:r>
          </a:p>
          <a:p>
            <a:pPr marL="792000" marR="0" lvl="0" indent="-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Procena rizika;</a:t>
            </a:r>
          </a:p>
          <a:p>
            <a:pPr marL="792000" marR="0" lvl="0" indent="-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Akt o proceni rizika;</a:t>
            </a:r>
          </a:p>
          <a:p>
            <a:pPr marL="792000" marR="0" lvl="0" indent="-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Radno mesto sa povećanim rizikom</a:t>
            </a: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Latn-C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NACRT ZAKONA O BEZBEDNOSTI I ZDRAVLJU NA RADU - Tekst propisa">
            <a:extLst>
              <a:ext uri="{FF2B5EF4-FFF2-40B4-BE49-F238E27FC236}">
                <a16:creationId xmlns:a16="http://schemas.microsoft.com/office/drawing/2014/main" id="{F6229097-75BB-6128-015F-CF573E429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3017" y="2852936"/>
            <a:ext cx="2380746" cy="12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97336-8EB0-C3F0-D8EE-2DB43B71CC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1766662"/>
            <a:ext cx="3623313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BF7C8-A7FA-7D74-D1FA-5173CA80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2769417"/>
            <a:ext cx="8388932" cy="23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OSNOV I SVRHA PROCENE RIZIKA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Osnov: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propisi o bezbednosti i zdravlju na radu i drugi propisi;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Svrha: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otklanjanja opasnosti i štetnosti na radnom mestu i u radnoj okolini, odnosno otklanjanje ili smanjenje rizika u obimu kojim se sprečava povreda na radu, oštećenje zdravlja ili oboljenje zaposlenog.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8BA2F6F-9C1C-304E-71B0-35E7B571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70" y="1378496"/>
            <a:ext cx="3104750" cy="107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813D64-FDF5-FEEA-BFAE-FD3B16B8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06" y="926257"/>
            <a:ext cx="4536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C703A3-921E-50AF-3B82-F96E4F41BE67}"/>
                  </a:ext>
                </a:extLst>
              </p14:cNvPr>
              <p14:cNvContentPartPr/>
              <p14:nvPr/>
            </p14:nvContentPartPr>
            <p14:xfrm>
              <a:off x="6802268" y="1269000"/>
              <a:ext cx="312480" cy="73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C703A3-921E-50AF-3B82-F96E4F41BE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3268" y="1260360"/>
                <a:ext cx="330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60D5F5-2081-13AE-32FE-25A3299526D4}"/>
                  </a:ext>
                </a:extLst>
              </p14:cNvPr>
              <p14:cNvContentPartPr/>
              <p14:nvPr/>
            </p14:nvContentPartPr>
            <p14:xfrm>
              <a:off x="6476468" y="1318680"/>
              <a:ext cx="388800" cy="82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60D5F5-2081-13AE-32FE-25A3299526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7828" y="1310040"/>
                <a:ext cx="4064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7BD4DB-87F3-1AF5-7BA5-547D3F030748}"/>
                  </a:ext>
                </a:extLst>
              </p14:cNvPr>
              <p14:cNvContentPartPr/>
              <p14:nvPr/>
            </p14:nvContentPartPr>
            <p14:xfrm>
              <a:off x="6495908" y="1352160"/>
              <a:ext cx="35280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7BD4DB-87F3-1AF5-7BA5-547D3F0307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6908" y="1343520"/>
                <a:ext cx="370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AAA6BE7-FF7B-2AC0-E6DB-67A2B6B912D8}"/>
                  </a:ext>
                </a:extLst>
              </p14:cNvPr>
              <p14:cNvContentPartPr/>
              <p14:nvPr/>
            </p14:nvContentPartPr>
            <p14:xfrm>
              <a:off x="5443988" y="1361880"/>
              <a:ext cx="116424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AAA6BE7-FF7B-2AC0-E6DB-67A2B6B912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35348" y="1352880"/>
                <a:ext cx="118188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1FB1E8B-7EED-B908-44AA-689D2D9C3D96}"/>
              </a:ext>
            </a:extLst>
          </p:cNvPr>
          <p:cNvGrpSpPr/>
          <p:nvPr/>
        </p:nvGrpSpPr>
        <p:grpSpPr>
          <a:xfrm>
            <a:off x="5978948" y="1400040"/>
            <a:ext cx="607680" cy="81360"/>
            <a:chOff x="5978948" y="1400040"/>
            <a:chExt cx="60768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CB2693-1A99-DBEA-05DC-A3B27E0CDBA7}"/>
                    </a:ext>
                  </a:extLst>
                </p14:cNvPr>
                <p14:cNvContentPartPr/>
                <p14:nvPr/>
              </p14:nvContentPartPr>
              <p14:xfrm>
                <a:off x="5978948" y="1402200"/>
                <a:ext cx="441360" cy="79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CB2693-1A99-DBEA-05DC-A3B27E0CDB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70308" y="1393200"/>
                  <a:ext cx="459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B169CD-B494-CAC1-FB22-A5508D2F0E81}"/>
                    </a:ext>
                  </a:extLst>
                </p14:cNvPr>
                <p14:cNvContentPartPr/>
                <p14:nvPr/>
              </p14:nvContentPartPr>
              <p14:xfrm>
                <a:off x="6507788" y="1416600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B169CD-B494-CAC1-FB22-A5508D2F0E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98788" y="1407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EA3CEC-2251-38E0-E9D9-1747E4501984}"/>
                    </a:ext>
                  </a:extLst>
                </p14:cNvPr>
                <p14:cNvContentPartPr/>
                <p14:nvPr/>
              </p14:nvContentPartPr>
              <p14:xfrm>
                <a:off x="6586268" y="140004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EA3CEC-2251-38E0-E9D9-1747E45019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77628" y="1391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BDB2B4-9D01-9774-BB28-DD9A8CF7D918}"/>
              </a:ext>
            </a:extLst>
          </p:cNvPr>
          <p:cNvGrpSpPr/>
          <p:nvPr/>
        </p:nvGrpSpPr>
        <p:grpSpPr>
          <a:xfrm>
            <a:off x="6066428" y="1464120"/>
            <a:ext cx="129960" cy="24840"/>
            <a:chOff x="6066428" y="1464120"/>
            <a:chExt cx="12996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DE0767-DDDC-9212-3EBF-BADDA19C5C76}"/>
                    </a:ext>
                  </a:extLst>
                </p14:cNvPr>
                <p14:cNvContentPartPr/>
                <p14:nvPr/>
              </p14:nvContentPartPr>
              <p14:xfrm>
                <a:off x="6066428" y="1464120"/>
                <a:ext cx="11952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DE0767-DDDC-9212-3EBF-BADDA19C5C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57788" y="1455480"/>
                  <a:ext cx="137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1ECE57-3141-D827-E8D1-7FAD8E002F0B}"/>
                    </a:ext>
                  </a:extLst>
                </p14:cNvPr>
                <p14:cNvContentPartPr/>
                <p14:nvPr/>
              </p14:nvContentPartPr>
              <p14:xfrm>
                <a:off x="6181628" y="146412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1ECE57-3141-D827-E8D1-7FAD8E002F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2628" y="145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6F950E-0448-93DC-0856-69889C9AADF8}"/>
                    </a:ext>
                  </a:extLst>
                </p14:cNvPr>
                <p14:cNvContentPartPr/>
                <p14:nvPr/>
              </p14:nvContentPartPr>
              <p14:xfrm>
                <a:off x="6155348" y="147132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6F950E-0448-93DC-0856-69889C9AAD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46348" y="1462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CDD76E-E3CE-9054-1581-788E1FA4231E}"/>
                    </a:ext>
                  </a:extLst>
                </p14:cNvPr>
                <p14:cNvContentPartPr/>
                <p14:nvPr/>
              </p14:nvContentPartPr>
              <p14:xfrm>
                <a:off x="6194588" y="1469160"/>
                <a:ext cx="180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CDD76E-E3CE-9054-1581-788E1FA423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85588" y="1460160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0379E28-F863-7B24-5B38-DEE380FB527C}"/>
                  </a:ext>
                </a:extLst>
              </p14:cNvPr>
              <p14:cNvContentPartPr/>
              <p14:nvPr/>
            </p14:nvContentPartPr>
            <p14:xfrm>
              <a:off x="5865188" y="1483200"/>
              <a:ext cx="20952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0379E28-F863-7B24-5B38-DEE380FB527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6548" y="1474560"/>
                <a:ext cx="2271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761A23-5C08-A491-0ED9-29107DA03FCD}"/>
                  </a:ext>
                </a:extLst>
              </p14:cNvPr>
              <p14:cNvContentPartPr/>
              <p14:nvPr/>
            </p14:nvContentPartPr>
            <p14:xfrm>
              <a:off x="5893268" y="15310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761A23-5C08-A491-0ED9-29107DA03F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84628" y="15220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23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BF7C8-A7FA-7D74-D1FA-5173CA80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79773"/>
            <a:ext cx="8496944" cy="47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OBUHVAT PROCENE RIZIKA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Opšti podaci o poslodavcu; </a:t>
            </a:r>
          </a:p>
          <a:p>
            <a:pPr marL="342900" marR="0" lvl="0" indent="-342900" algn="l" defTabSz="91440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Opis tehnološkog i radnog procesa, opis sredstava za rad, i njihovo grupisanje i opis sredstava i opreme za ličnu zaštitu na radu; 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Snimanje organizacije rada; </a:t>
            </a:r>
          </a:p>
          <a:p>
            <a:pPr marL="342900" marR="0" lvl="0" indent="-342900" algn="l" defTabSz="91440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Prepoznavanje i utvrđivanje opasnosti i 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štetnosti na radnom mestu i u radnoj okolini; 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Procenjivanje rizika u odnosu na opasnosti i štetnosti; 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Utvrđivanje načina i mera za otklanjanje, smanjenje ili sprečavanje rizika; 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Zaključak; 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Izmene i dopune akta o proceni rizika.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8BA2F6F-9C1C-304E-71B0-35E7B571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682" y="1124744"/>
            <a:ext cx="57246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Bezbednost, zdravlje na radu i zaštita od požara — Srednja medicinska i IT  gimnazija">
            <a:extLst>
              <a:ext uri="{FF2B5EF4-FFF2-40B4-BE49-F238E27FC236}">
                <a16:creationId xmlns:a16="http://schemas.microsoft.com/office/drawing/2014/main" id="{DC0D4877-D385-73A7-8060-D431CF1B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76598"/>
            <a:ext cx="1665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8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BF7C8-A7FA-7D74-D1FA-5173CA80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07765"/>
            <a:ext cx="8496944" cy="47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OPASNOSTI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Mehaničke opasnosti, koje se pojavljuju korišćenjem opreme za rad; 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i-FI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pasnosti koje se pojavljuju u vezi sa karakteristikama radnog mesta</a:t>
            </a: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Opasnosti koje se pojavljuju korišćenjem električne energije; 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8BA2F6F-9C1C-304E-71B0-35E7B571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80" y="1124744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Rizici od povreda na radu">
            <a:extLst>
              <a:ext uri="{FF2B5EF4-FFF2-40B4-BE49-F238E27FC236}">
                <a16:creationId xmlns:a16="http://schemas.microsoft.com/office/drawing/2014/main" id="{D2194D1C-3C26-475D-FE2B-B9F7BC9F1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85" y="3429000"/>
            <a:ext cx="598441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BF7C8-A7FA-7D74-D1FA-5173CA80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07765"/>
            <a:ext cx="8496944" cy="47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ŠTETNOSTI</a:t>
            </a:r>
          </a:p>
          <a:p>
            <a:pPr marL="342900" marR="0" lvl="0" indent="-34290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pl-PL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Štetnosti koje nastaju ili se pojavljuju u procesu rada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628650" marR="0" lvl="0" indent="-26670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hemijske štetnosti, prašina i dimovi (udisanje, gušenje, unošenje u organizam, prodor u telo kroz kožu, opekotine, trovanje, i sl.),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990000"/>
                </a:solidFill>
                <a:latin typeface="Arial Black" panose="020B0A04020102020204" pitchFamily="34" charset="0"/>
                <a:cs typeface="Arial" pitchFamily="34" charset="0"/>
              </a:rPr>
              <a:t>fizičke štetnosti (buka i vibracije)</a:t>
            </a: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biološke štetnosti (infekcije, izlaganje mikroorganizmima i </a:t>
            </a:r>
            <a:r>
              <a:rPr lang="sr-Latn-CS" sz="14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alergentima</a:t>
            </a: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štetni uticaji </a:t>
            </a:r>
            <a:r>
              <a:rPr lang="sr-Latn-CS" sz="14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mikroklime</a:t>
            </a: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(visoka ili niska temperatura, vlažnost i brzina strujanja vazduha),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neodgovarajuća - nedovoljna osvetljenost,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štetni uticaji zračenja (toplotnog, </a:t>
            </a:r>
            <a:r>
              <a:rPr lang="sr-Latn-CS" sz="14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jonizujućeg</a:t>
            </a: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ili </a:t>
            </a:r>
            <a:r>
              <a:rPr lang="sr-Latn-CS" sz="14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nejonizujućeg</a:t>
            </a: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laserskog, ultrazvučnog),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štetni klimatski uticaji (rad na otvorenom),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štetnosti koje nastaju korišćenjem opasnih materija u proizvodnji, transportu, pakovanju, skladištenju ili uništavanju,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druge štetnosti koje se pojavljuju u radnom procesu, a koje mogu da budu uzrok povrede na radu zaposlenog, profesionalnog oboljenja ili oboljenja u vezi sa radom;  </a:t>
            </a:r>
          </a:p>
          <a:p>
            <a:pPr marL="342900" marR="0" lvl="0" indent="-34290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 startAt="2"/>
              <a:tabLst/>
              <a:defRPr/>
            </a:pP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Štetnosti koje proističu iz psihičkih i </a:t>
            </a:r>
            <a:r>
              <a:rPr lang="sr-Latn-R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psihofizioloških</a:t>
            </a: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napora koji se uzročno vezuju za radno mesto i poslove koje zaposleni obavlja;</a:t>
            </a:r>
          </a:p>
          <a:p>
            <a:pPr marL="342900" marR="0" lvl="0" indent="-34290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 startAt="2"/>
              <a:tabLst/>
              <a:defRPr/>
            </a:pPr>
            <a:r>
              <a:rPr lang="pl-PL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Štetnosti vezane za organizaciju rada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marR="0" lvl="0" indent="-34290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 startAt="2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Ostale štetnosti koje se pojavljuju na radnim mestima.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8BA2F6F-9C1C-304E-71B0-35E7B571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124744"/>
            <a:ext cx="59406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 descr="Bezbednost i zdravlje na radu | Akt o proceni rizika">
            <a:extLst>
              <a:ext uri="{FF2B5EF4-FFF2-40B4-BE49-F238E27FC236}">
                <a16:creationId xmlns:a16="http://schemas.microsoft.com/office/drawing/2014/main" id="{2E0A171F-132D-23BE-2174-F3941607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92" y="926256"/>
            <a:ext cx="2290178" cy="11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23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BF7C8-A7FA-7D74-D1FA-5173CA80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07765"/>
            <a:ext cx="8496944" cy="47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l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PROCENJIVANJE RIZIKA U ODNOSU NA OPASNOSTI I ŠTETNOSTI 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marR="0" lvl="0" indent="-285750" algn="l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zasniva se na analizi verovatnoće nastanka i težine moguće povrede na radu, oštećenja zdravlja ili oboljenja zaposlenog u vezi sa radom prouzrokovanih na radnom mestu i u radnoj okolini;</a:t>
            </a:r>
          </a:p>
          <a:p>
            <a:pPr marL="285750" marR="0" lvl="0" indent="-285750" algn="l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vrši se za svaku prepoznatu opasnost ili štetnost upoređivanjem sa dozvoljenim vrednostima propisanim odgovarajućim propisima u oblasti bezbednosti i zdravlja na radu, tehničkim propisima, standardima i preporukama;</a:t>
            </a:r>
          </a:p>
          <a:p>
            <a:pPr marL="285750" marR="0" lvl="0" indent="-285750" algn="l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ako se utvrdi da na radnom mestu i pored potpuno primenjenih mera u oblasti bezbednosti i zdravlja na radu i drugih mera postoje opasnosti i štetnosti koje prema nalazu procenjivača rizika mogu da izazovu povredu ili ugroze zdravlje zaposlenog, smatra se da je takvo mesto 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mesto sa povećanim rizikom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što se utvrđuje aktom o proceni rizika.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8BA2F6F-9C1C-304E-71B0-35E7B571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80" y="1124744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73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Naslovnica → Andrea Zaštita d.o.o.">
            <a:extLst>
              <a:ext uri="{FF2B5EF4-FFF2-40B4-BE49-F238E27FC236}">
                <a16:creationId xmlns:a16="http://schemas.microsoft.com/office/drawing/2014/main" id="{90D1B0A9-7E04-AD09-8FFC-5D9E70AC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00" y="1149513"/>
            <a:ext cx="4788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5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9552" y="1556792"/>
            <a:ext cx="4248472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408" y="2132856"/>
            <a:ext cx="7740000" cy="12961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x-none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nformacije</a:t>
            </a:r>
            <a:r>
              <a:rPr lang="en-U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predmetu</a:t>
            </a:r>
            <a:r>
              <a:rPr lang="x-none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x-none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Način polaganja ispita i ocenjivanja;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l-PL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Razlozi izučavanja buke i vibracija.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</p:txBody>
      </p:sp>
      <p:pic>
        <p:nvPicPr>
          <p:cNvPr id="63490" name="Picture 2" descr="Резултат слика за buka i vibraci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04" y="3744440"/>
            <a:ext cx="8857192" cy="1844800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 useBgFill="1"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67984" y="1844824"/>
            <a:ext cx="3960000" cy="1628180"/>
          </a:xfrm>
          <a:prstGeom prst="roundRect">
            <a:avLst>
              <a:gd name="adj" fmla="val 981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Dr Darko Mihajlov, </a:t>
            </a:r>
            <a:r>
              <a:rPr lang="sr-Latn-CS" sz="1600" kern="0" dirty="0" err="1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vanr</a:t>
            </a:r>
            <a:r>
              <a:rPr lang="sr-Latn-CS" sz="1600" kern="0" dirty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Prostorija br. 240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990000"/>
                </a:solidFill>
                <a:cs typeface="Arial" pitchFamily="34" charset="0"/>
              </a:rPr>
              <a:t>Konsultacije: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Ponedeljak: 12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÷ 14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darko.mihajlov@znrfak.ni.ac.rs</a:t>
            </a:r>
          </a:p>
        </p:txBody>
      </p:sp>
      <p:pic>
        <p:nvPicPr>
          <p:cNvPr id="14" name="Picture 13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 useBgFill="1"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730012" y="1844824"/>
            <a:ext cx="3960000" cy="1628180"/>
          </a:xfrm>
          <a:prstGeom prst="roundRect">
            <a:avLst>
              <a:gd name="adj" fmla="val 981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Dr Momir Praščević, red.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Prostorija br. 240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990000"/>
                </a:solidFill>
                <a:cs typeface="Arial" pitchFamily="34" charset="0"/>
              </a:rPr>
              <a:t>Konsultacije: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Sreda: 10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÷ 12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momir.prascevic@znrfak.ni.ac.rs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91F26-1B4F-2866-E563-0EDF4B0C7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3789040"/>
            <a:ext cx="2520000" cy="2221210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23659A92-5486-78E3-C703-70F7EC42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9675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Predmetni nastavnici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19842"/>
              </p:ext>
            </p:extLst>
          </p:nvPr>
        </p:nvGraphicFramePr>
        <p:xfrm>
          <a:off x="1684191" y="1772815"/>
          <a:ext cx="5775619" cy="35611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2603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853">
                <a:tc>
                  <a:txBody>
                    <a:bodyPr/>
                    <a:lstStyle/>
                    <a:p>
                      <a:pPr algn="ctr"/>
                      <a:r>
                        <a:rPr lang="sr-Latn-CS" sz="1800" b="1" kern="0" dirty="0">
                          <a:solidFill>
                            <a:srgbClr val="990000"/>
                          </a:solidFill>
                        </a:rPr>
                        <a:t>Status predmeta:</a:t>
                      </a:r>
                      <a:endParaRPr lang="sr-Latn-CS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800" b="1" kern="0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Obavezan</a:t>
                      </a:r>
                      <a:endParaRPr lang="sr-Latn-CS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629">
                <a:tc>
                  <a:txBody>
                    <a:bodyPr/>
                    <a:lstStyle/>
                    <a:p>
                      <a:pPr algn="ctr"/>
                      <a:r>
                        <a:rPr lang="sr-Latn-CS" sz="1800" b="1" kern="0" dirty="0">
                          <a:solidFill>
                            <a:srgbClr val="990000"/>
                          </a:solidFill>
                        </a:rPr>
                        <a:t>Broj</a:t>
                      </a:r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</a:rPr>
                        <a:t> EPS bodova:</a:t>
                      </a:r>
                      <a:endParaRPr lang="sr-Latn-CS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6</a:t>
                      </a:r>
                      <a:endParaRPr lang="sr-Latn-CS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629">
                <a:tc>
                  <a:txBody>
                    <a:bodyPr/>
                    <a:lstStyle/>
                    <a:p>
                      <a:pPr algn="ctr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</a:rPr>
                        <a:t>Semestar: </a:t>
                      </a:r>
                      <a:endParaRPr lang="sr-Latn-CS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Jesenji</a:t>
                      </a:r>
                      <a:endParaRPr lang="sr-Latn-CS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629">
                <a:tc>
                  <a:txBody>
                    <a:bodyPr/>
                    <a:lstStyle/>
                    <a:p>
                      <a:pPr algn="ctr"/>
                      <a:r>
                        <a:rPr lang="sr-Latn-CS" sz="1800" b="1" kern="0" dirty="0">
                          <a:solidFill>
                            <a:srgbClr val="990000"/>
                          </a:solidFill>
                        </a:rPr>
                        <a:t>Broj nastavnih nedelja: </a:t>
                      </a:r>
                      <a:endParaRPr lang="sr-Latn-CS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800" b="1" kern="0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sr-Latn-CS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b="1" kern="0" dirty="0">
                          <a:solidFill>
                            <a:srgbClr val="990000"/>
                          </a:solidFill>
                        </a:rPr>
                        <a:t>N</a:t>
                      </a:r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</a:rPr>
                        <a:t>edeljni</a:t>
                      </a:r>
                      <a:r>
                        <a:rPr kumimoji="0" lang="sr-Latn-CS" sz="1800" b="1" u="none" strike="noStrike" kern="0" cap="none" spc="0" normalizeH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</a:rPr>
                        <a:t> fond časova</a:t>
                      </a:r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</a:rPr>
                        <a:t>:</a:t>
                      </a:r>
                      <a:endParaRPr kumimoji="0" lang="sr-Latn-C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3 časa predavanja +</a:t>
                      </a:r>
                    </a:p>
                    <a:p>
                      <a:pPr marL="179388" indent="0" algn="l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2 časa računskih vežbi +</a:t>
                      </a:r>
                    </a:p>
                    <a:p>
                      <a:pPr marL="179388" indent="0" algn="l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laboratorijske vežbe</a:t>
                      </a:r>
                      <a:endParaRPr lang="sr-Latn-CS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arge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753" y="3590131"/>
            <a:ext cx="2143125" cy="214312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525344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755576" y="1844824"/>
            <a:ext cx="80648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Sticanje teorijskih i praktičnih znanja i osposobljavanje studenata: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 prepoznaju i razumeju principe i pojave buke i vibracija, što daje osnovu za adekvatnu primenu odgovarajućeg teorijskog okvira, softverskih alata i eksperimentalnih tehnika;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9552" y="1196752"/>
            <a:ext cx="5387971" cy="432048"/>
            <a:chOff x="408165" y="1556792"/>
            <a:chExt cx="5387971" cy="432048"/>
          </a:xfrm>
        </p:grpSpPr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611560" y="1556792"/>
              <a:ext cx="518457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i="0" u="none" strike="noStrike" kern="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CILJ PREDMETA</a:t>
              </a:r>
            </a:p>
          </p:txBody>
        </p:sp>
        <p:pic>
          <p:nvPicPr>
            <p:cNvPr id="19" name="Picture 51" descr="BD14868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165" y="1669611"/>
              <a:ext cx="18732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8" name="Picture 17" descr="info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42947" y="3645024"/>
            <a:ext cx="52692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 prepoznaju i razumeju reakciju čoveka na buku i vibracije u radnoj sredini i njihov uticaj na ljudsko telo, kao i da primene ta znanja u rešavanju praktičnih problema u oblasti inženjerstva zaštite na radu.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42947" y="119675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ISHOD PREDMETA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755576" y="1628799"/>
            <a:ext cx="8064896" cy="48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Osposobljenost studenata i sticanje veština: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 i istraživanje praktičnih problema u vezi sa bukom i vibracijama;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 pojava i izvora buke i vibracija i njihova ocena na osnovu merenja;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izbor i primenu mera za rešavanje problema buke i vibracija u radnoj sredini;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razumevanje reakcije čoveka na vibracije koje se prenose preko celog tela i sistema šaka-ruka, kao i reakcije čoveka na buku u radnoj sredini;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prepoznavanje, izbor i praktičnu primenu odgovarajućih standarda, preporuka i propisa koji se odnose na radnu sredinu, kao i praktičnih mera za zaštitu čoveka u radnoj sredini.</a:t>
            </a:r>
          </a:p>
        </p:txBody>
      </p:sp>
      <p:pic>
        <p:nvPicPr>
          <p:cNvPr id="28" name="Picture 51" descr="BD1486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09571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3" name="Picture 12" descr="info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pic>
        <p:nvPicPr>
          <p:cNvPr id="14" name="Picture 13" descr="Cilj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928232"/>
            <a:ext cx="2331419" cy="1214437"/>
          </a:xfrm>
          <a:prstGeom prst="rect">
            <a:avLst/>
          </a:prstGeom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noise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748" y="3551598"/>
            <a:ext cx="3745238" cy="29523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611560" y="119675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SADRŽAJ</a:t>
            </a:r>
            <a:r>
              <a:rPr kumimoji="0" lang="sr-Latn-CS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PREDMETA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11560" y="1916832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1. BUKA: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r-Latn-CS" b="1" kern="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1" descr="BD1486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165" y="1297459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936184" y="2348879"/>
            <a:ext cx="5292000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216000" marR="0" lvl="0" indent="-2160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FIZIČKI KONCEPT BUKE;</a:t>
            </a:r>
          </a:p>
          <a:p>
            <a:pPr marL="216000" marR="0" lvl="0" indent="-2160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FIZIOLOŠKI KONCEPT BUKE;</a:t>
            </a:r>
          </a:p>
          <a:p>
            <a:pPr marL="216000" marR="0" lvl="0" indent="-2160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BUKA U ZATVORENOM PROSTORU;</a:t>
            </a:r>
          </a:p>
          <a:p>
            <a:pPr marL="216000" marR="0" lvl="0" indent="-21600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UPRAVLJANJE BUKOM U 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RADNOJ SREDINI;</a:t>
            </a:r>
          </a:p>
          <a:p>
            <a:pPr marL="216000" marR="0" lvl="0" indent="-2160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EFEKTI BUKE NA ZDRAVLJE.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611560" y="119675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SADRŽAJ</a:t>
            </a:r>
            <a:r>
              <a:rPr kumimoji="0" lang="sr-Latn-CS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PREDMETA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11560" y="1772816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2. VIBRACIJE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r-Latn-CS" b="1" kern="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1" descr="BD1486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65" y="1297459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00513" y="2348880"/>
            <a:ext cx="385951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216000" marR="0" lvl="0" indent="-2160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FIZIČKI KONCEPT VIBRACIJA;</a:t>
            </a:r>
          </a:p>
          <a:p>
            <a:pPr marL="216000" marR="0" lvl="0" indent="-21600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MERENJE, OCENA I EFEKTI VIBRACIJA KOJE SE TOKOM RADA PRENOSE NA LJUDSKO TELO. </a:t>
            </a: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pic>
        <p:nvPicPr>
          <p:cNvPr id="55300" name="Picture 4" descr="Резултат слика за hand arm vibr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239" y="1268760"/>
            <a:ext cx="3890233" cy="4855011"/>
          </a:xfrm>
          <a:prstGeom prst="rect">
            <a:avLst/>
          </a:prstGeom>
          <a:noFill/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98931" y="119675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LITERATURA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1560" y="1628800"/>
            <a:ext cx="7920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Dragan Cvetković, Momir Praščević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BUKA I VIBRACIJE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Fakultet zaštite na radu u Nišu, 2005.</a:t>
            </a:r>
          </a:p>
        </p:txBody>
      </p:sp>
      <p:pic>
        <p:nvPicPr>
          <p:cNvPr id="17" name="Picture 51" descr="BD1486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09571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11560" y="5661248"/>
            <a:ext cx="7920000" cy="6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Izvodi sa predavanja i vežbi,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Internet stranica Fakulteta – predmet Buka i vibracije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1560" y="2652906"/>
            <a:ext cx="7920000" cy="8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Dragan Cvetković, Momir Praščević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BUKA I VIBRACIJE, Zbirka zadataka sa teorijskim osnovama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Univerzitet u Nišu, 1998.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11560" y="3619388"/>
            <a:ext cx="7920000" cy="93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Dragan Cvetković, Momir Praščević, Darko Mihajlov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FIZIČKE ŠTETNOSTI, Zbirka rešenih zadataka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Fakultet zaštite na radu u Nišu, 2013.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259632" y="2564904"/>
            <a:ext cx="66247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1259632" y="3573016"/>
            <a:ext cx="66247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1259632" y="4581128"/>
            <a:ext cx="66247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9" descr="info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2D4EB11-E0F1-DE56-76E7-7D59A6E6B72E}"/>
              </a:ext>
            </a:extLst>
          </p:cNvPr>
          <p:cNvCxnSpPr/>
          <p:nvPr/>
        </p:nvCxnSpPr>
        <p:spPr bwMode="auto">
          <a:xfrm>
            <a:off x="1259632" y="5589240"/>
            <a:ext cx="66247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AD28C72-5863-8C21-C32A-49AE1F1DA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9" y="4640318"/>
            <a:ext cx="7920000" cy="93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Momir Praščević, Darko Mihajlov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BUKA I VIBRACIJE – priručnik za laboratorijske vežbe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Univerzitet u Nišu, 2022.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3358</Words>
  <Application>Microsoft Office PowerPoint</Application>
  <PresentationFormat>On-screen Show (4:3)</PresentationFormat>
  <Paragraphs>327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Courier New</vt:lpstr>
      <vt:lpstr>Times New Roman</vt:lpstr>
      <vt:lpstr>Wingdings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441</cp:revision>
  <dcterms:created xsi:type="dcterms:W3CDTF">2012-10-03T09:08:30Z</dcterms:created>
  <dcterms:modified xsi:type="dcterms:W3CDTF">2024-08-30T10:50:35Z</dcterms:modified>
</cp:coreProperties>
</file>